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3"/>
  </p:notesMasterIdLst>
  <p:sldIdLst>
    <p:sldId id="314" r:id="rId2"/>
    <p:sldId id="337" r:id="rId3"/>
    <p:sldId id="273" r:id="rId4"/>
    <p:sldId id="319" r:id="rId5"/>
    <p:sldId id="283" r:id="rId6"/>
    <p:sldId id="282" r:id="rId7"/>
    <p:sldId id="307" r:id="rId8"/>
    <p:sldId id="308" r:id="rId9"/>
    <p:sldId id="309" r:id="rId10"/>
    <p:sldId id="310" r:id="rId11"/>
    <p:sldId id="276" r:id="rId12"/>
    <p:sldId id="284" r:id="rId13"/>
    <p:sldId id="279" r:id="rId14"/>
    <p:sldId id="262" r:id="rId15"/>
    <p:sldId id="263" r:id="rId16"/>
    <p:sldId id="256" r:id="rId17"/>
    <p:sldId id="257" r:id="rId18"/>
    <p:sldId id="259" r:id="rId19"/>
    <p:sldId id="260" r:id="rId20"/>
    <p:sldId id="258" r:id="rId21"/>
    <p:sldId id="261" r:id="rId22"/>
    <p:sldId id="264" r:id="rId23"/>
    <p:sldId id="265" r:id="rId24"/>
    <p:sldId id="266" r:id="rId25"/>
    <p:sldId id="277" r:id="rId26"/>
    <p:sldId id="268" r:id="rId27"/>
    <p:sldId id="305" r:id="rId28"/>
    <p:sldId id="269" r:id="rId29"/>
    <p:sldId id="270" r:id="rId30"/>
    <p:sldId id="294" r:id="rId31"/>
    <p:sldId id="297" r:id="rId32"/>
    <p:sldId id="295" r:id="rId33"/>
    <p:sldId id="298" r:id="rId34"/>
    <p:sldId id="299" r:id="rId35"/>
    <p:sldId id="304" r:id="rId36"/>
    <p:sldId id="303" r:id="rId37"/>
    <p:sldId id="311" r:id="rId38"/>
    <p:sldId id="312" r:id="rId39"/>
    <p:sldId id="306" r:id="rId40"/>
    <p:sldId id="301" r:id="rId41"/>
    <p:sldId id="300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313" r:id="rId51"/>
    <p:sldId id="285" r:id="rId52"/>
  </p:sldIdLst>
  <p:sldSz cx="9525000" cy="6210300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9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6">
          <p15:clr>
            <a:srgbClr val="A4A3A4"/>
          </p15:clr>
        </p15:guide>
        <p15:guide id="2" pos="3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89647"/>
  </p:normalViewPr>
  <p:slideViewPr>
    <p:cSldViewPr>
      <p:cViewPr varScale="1">
        <p:scale>
          <a:sx n="111" d="100"/>
          <a:sy n="111" d="100"/>
        </p:scale>
        <p:origin x="448" y="192"/>
      </p:cViewPr>
      <p:guideLst>
        <p:guide orient="horz" pos="1956"/>
        <p:guide pos="30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147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D34A1-423D-450B-ADF2-C2FE970F47A3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DDAD8EA-AEF5-41E1-B618-161E0291A305}">
      <dgm:prSet/>
      <dgm:spPr/>
      <dgm:t>
        <a:bodyPr/>
        <a:lstStyle/>
        <a:p>
          <a:r>
            <a:rPr lang="es-AR" b="0" i="0"/>
            <a:t>A través de la acción y los movimientos que están destinados hacia un fin, el niño va estructurando su mundo, va descubriendo los objetos y va descubriendo su propio cuerpo. </a:t>
          </a:r>
          <a:endParaRPr lang="en-US"/>
        </a:p>
      </dgm:t>
    </dgm:pt>
    <dgm:pt modelId="{86359CA6-1395-484E-AE25-E1D1BBF708EB}" type="parTrans" cxnId="{B19F9F0D-6570-4E63-867A-66F69B6E6A64}">
      <dgm:prSet/>
      <dgm:spPr/>
      <dgm:t>
        <a:bodyPr/>
        <a:lstStyle/>
        <a:p>
          <a:endParaRPr lang="en-US"/>
        </a:p>
      </dgm:t>
    </dgm:pt>
    <dgm:pt modelId="{E4BF51C2-6653-4139-9E41-6F8FA4A20F43}" type="sibTrans" cxnId="{B19F9F0D-6570-4E63-867A-66F69B6E6A64}">
      <dgm:prSet/>
      <dgm:spPr/>
      <dgm:t>
        <a:bodyPr/>
        <a:lstStyle/>
        <a:p>
          <a:endParaRPr lang="en-US"/>
        </a:p>
      </dgm:t>
    </dgm:pt>
    <dgm:pt modelId="{E7FB04E1-D1C6-441C-A341-8672718CD215}">
      <dgm:prSet/>
      <dgm:spPr/>
      <dgm:t>
        <a:bodyPr/>
        <a:lstStyle/>
        <a:p>
          <a:r>
            <a:rPr lang="es-AR" b="0" i="0"/>
            <a:t>Primariamente toda conducta humana, es una acción, una acción que tiene un sentido y que se refleja en el movimiento, es decir, que todo movimiento humano no solamente es una acción mecánica, una función, sino que remite a una organización psicomotriz.</a:t>
          </a:r>
          <a:endParaRPr lang="en-US"/>
        </a:p>
      </dgm:t>
    </dgm:pt>
    <dgm:pt modelId="{62A7B06B-A67F-4C08-BE64-D5422D17E44F}" type="parTrans" cxnId="{3AEDFC04-235C-4EEF-8A3D-B2D75D1065CD}">
      <dgm:prSet/>
      <dgm:spPr/>
      <dgm:t>
        <a:bodyPr/>
        <a:lstStyle/>
        <a:p>
          <a:endParaRPr lang="en-US"/>
        </a:p>
      </dgm:t>
    </dgm:pt>
    <dgm:pt modelId="{B4CC2D2E-B185-4AD5-A26A-2E55459E350D}" type="sibTrans" cxnId="{3AEDFC04-235C-4EEF-8A3D-B2D75D1065CD}">
      <dgm:prSet/>
      <dgm:spPr/>
      <dgm:t>
        <a:bodyPr/>
        <a:lstStyle/>
        <a:p>
          <a:endParaRPr lang="en-US"/>
        </a:p>
      </dgm:t>
    </dgm:pt>
    <dgm:pt modelId="{89390CEA-E4D3-E24B-9CFD-B9822FDEA2DB}" type="pres">
      <dgm:prSet presAssocID="{53BD34A1-423D-450B-ADF2-C2FE970F47A3}" presName="outerComposite" presStyleCnt="0">
        <dgm:presLayoutVars>
          <dgm:chMax val="5"/>
          <dgm:dir/>
          <dgm:resizeHandles val="exact"/>
        </dgm:presLayoutVars>
      </dgm:prSet>
      <dgm:spPr/>
    </dgm:pt>
    <dgm:pt modelId="{60BC764E-AB32-9A4B-869E-086B66985D1A}" type="pres">
      <dgm:prSet presAssocID="{53BD34A1-423D-450B-ADF2-C2FE970F47A3}" presName="dummyMaxCanvas" presStyleCnt="0">
        <dgm:presLayoutVars/>
      </dgm:prSet>
      <dgm:spPr/>
    </dgm:pt>
    <dgm:pt modelId="{037699CA-E947-0744-BE28-07E113B3C539}" type="pres">
      <dgm:prSet presAssocID="{53BD34A1-423D-450B-ADF2-C2FE970F47A3}" presName="TwoNodes_1" presStyleLbl="node1" presStyleIdx="0" presStyleCnt="2">
        <dgm:presLayoutVars>
          <dgm:bulletEnabled val="1"/>
        </dgm:presLayoutVars>
      </dgm:prSet>
      <dgm:spPr/>
    </dgm:pt>
    <dgm:pt modelId="{A97C2751-AFB7-0543-8CF0-AB65957F8911}" type="pres">
      <dgm:prSet presAssocID="{53BD34A1-423D-450B-ADF2-C2FE970F47A3}" presName="TwoNodes_2" presStyleLbl="node1" presStyleIdx="1" presStyleCnt="2">
        <dgm:presLayoutVars>
          <dgm:bulletEnabled val="1"/>
        </dgm:presLayoutVars>
      </dgm:prSet>
      <dgm:spPr/>
    </dgm:pt>
    <dgm:pt modelId="{A56D5A47-EBA2-8F42-9119-E455EBC3BB97}" type="pres">
      <dgm:prSet presAssocID="{53BD34A1-423D-450B-ADF2-C2FE970F47A3}" presName="TwoConn_1-2" presStyleLbl="fgAccFollowNode1" presStyleIdx="0" presStyleCnt="1">
        <dgm:presLayoutVars>
          <dgm:bulletEnabled val="1"/>
        </dgm:presLayoutVars>
      </dgm:prSet>
      <dgm:spPr/>
    </dgm:pt>
    <dgm:pt modelId="{225389B7-4331-FC42-99AD-723D4BF06ECF}" type="pres">
      <dgm:prSet presAssocID="{53BD34A1-423D-450B-ADF2-C2FE970F47A3}" presName="TwoNodes_1_text" presStyleLbl="node1" presStyleIdx="1" presStyleCnt="2">
        <dgm:presLayoutVars>
          <dgm:bulletEnabled val="1"/>
        </dgm:presLayoutVars>
      </dgm:prSet>
      <dgm:spPr/>
    </dgm:pt>
    <dgm:pt modelId="{D1C115E2-C90D-3A4B-BA16-A8028226CAD9}" type="pres">
      <dgm:prSet presAssocID="{53BD34A1-423D-450B-ADF2-C2FE970F47A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AEDFC04-235C-4EEF-8A3D-B2D75D1065CD}" srcId="{53BD34A1-423D-450B-ADF2-C2FE970F47A3}" destId="{E7FB04E1-D1C6-441C-A341-8672718CD215}" srcOrd="1" destOrd="0" parTransId="{62A7B06B-A67F-4C08-BE64-D5422D17E44F}" sibTransId="{B4CC2D2E-B185-4AD5-A26A-2E55459E350D}"/>
    <dgm:cxn modelId="{B19F9F0D-6570-4E63-867A-66F69B6E6A64}" srcId="{53BD34A1-423D-450B-ADF2-C2FE970F47A3}" destId="{9DDAD8EA-AEF5-41E1-B618-161E0291A305}" srcOrd="0" destOrd="0" parTransId="{86359CA6-1395-484E-AE25-E1D1BBF708EB}" sibTransId="{E4BF51C2-6653-4139-9E41-6F8FA4A20F43}"/>
    <dgm:cxn modelId="{C2E6A223-624B-EB4E-91D5-8DBC6A1BF05B}" type="presOf" srcId="{9DDAD8EA-AEF5-41E1-B618-161E0291A305}" destId="{037699CA-E947-0744-BE28-07E113B3C539}" srcOrd="0" destOrd="0" presId="urn:microsoft.com/office/officeart/2005/8/layout/vProcess5"/>
    <dgm:cxn modelId="{14443337-5408-7142-B5B3-F1E87B1C9959}" type="presOf" srcId="{53BD34A1-423D-450B-ADF2-C2FE970F47A3}" destId="{89390CEA-E4D3-E24B-9CFD-B9822FDEA2DB}" srcOrd="0" destOrd="0" presId="urn:microsoft.com/office/officeart/2005/8/layout/vProcess5"/>
    <dgm:cxn modelId="{6F14D289-1D42-7042-A7D0-CF73E759208E}" type="presOf" srcId="{E7FB04E1-D1C6-441C-A341-8672718CD215}" destId="{A97C2751-AFB7-0543-8CF0-AB65957F8911}" srcOrd="0" destOrd="0" presId="urn:microsoft.com/office/officeart/2005/8/layout/vProcess5"/>
    <dgm:cxn modelId="{A75D5CD9-B0C7-864B-90E3-E3A60BB6576E}" type="presOf" srcId="{E7FB04E1-D1C6-441C-A341-8672718CD215}" destId="{D1C115E2-C90D-3A4B-BA16-A8028226CAD9}" srcOrd="1" destOrd="0" presId="urn:microsoft.com/office/officeart/2005/8/layout/vProcess5"/>
    <dgm:cxn modelId="{9886B6D9-0D0D-DD45-B541-5A5948840800}" type="presOf" srcId="{9DDAD8EA-AEF5-41E1-B618-161E0291A305}" destId="{225389B7-4331-FC42-99AD-723D4BF06ECF}" srcOrd="1" destOrd="0" presId="urn:microsoft.com/office/officeart/2005/8/layout/vProcess5"/>
    <dgm:cxn modelId="{4B71F6EC-C906-DD4F-85CB-732D506A37AE}" type="presOf" srcId="{E4BF51C2-6653-4139-9E41-6F8FA4A20F43}" destId="{A56D5A47-EBA2-8F42-9119-E455EBC3BB97}" srcOrd="0" destOrd="0" presId="urn:microsoft.com/office/officeart/2005/8/layout/vProcess5"/>
    <dgm:cxn modelId="{133D49C2-14A7-A441-B696-1013139CAA52}" type="presParOf" srcId="{89390CEA-E4D3-E24B-9CFD-B9822FDEA2DB}" destId="{60BC764E-AB32-9A4B-869E-086B66985D1A}" srcOrd="0" destOrd="0" presId="urn:microsoft.com/office/officeart/2005/8/layout/vProcess5"/>
    <dgm:cxn modelId="{CD68511E-8F89-6E4E-A4A1-636F1A768E06}" type="presParOf" srcId="{89390CEA-E4D3-E24B-9CFD-B9822FDEA2DB}" destId="{037699CA-E947-0744-BE28-07E113B3C539}" srcOrd="1" destOrd="0" presId="urn:microsoft.com/office/officeart/2005/8/layout/vProcess5"/>
    <dgm:cxn modelId="{99320A3B-F2E5-E942-AF77-8925458911C0}" type="presParOf" srcId="{89390CEA-E4D3-E24B-9CFD-B9822FDEA2DB}" destId="{A97C2751-AFB7-0543-8CF0-AB65957F8911}" srcOrd="2" destOrd="0" presId="urn:microsoft.com/office/officeart/2005/8/layout/vProcess5"/>
    <dgm:cxn modelId="{734B782C-4CE6-1C47-BE44-AEB434A97FE2}" type="presParOf" srcId="{89390CEA-E4D3-E24B-9CFD-B9822FDEA2DB}" destId="{A56D5A47-EBA2-8F42-9119-E455EBC3BB97}" srcOrd="3" destOrd="0" presId="urn:microsoft.com/office/officeart/2005/8/layout/vProcess5"/>
    <dgm:cxn modelId="{7834CAA4-431B-4D41-97D5-9D4EB7D38D4D}" type="presParOf" srcId="{89390CEA-E4D3-E24B-9CFD-B9822FDEA2DB}" destId="{225389B7-4331-FC42-99AD-723D4BF06ECF}" srcOrd="4" destOrd="0" presId="urn:microsoft.com/office/officeart/2005/8/layout/vProcess5"/>
    <dgm:cxn modelId="{0703BE2B-D54E-004D-A352-94C382A0E727}" type="presParOf" srcId="{89390CEA-E4D3-E24B-9CFD-B9822FDEA2DB}" destId="{D1C115E2-C90D-3A4B-BA16-A8028226CAD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699CA-E947-0744-BE28-07E113B3C539}">
      <dsp:nvSpPr>
        <dsp:cNvPr id="0" name=""/>
        <dsp:cNvSpPr/>
      </dsp:nvSpPr>
      <dsp:spPr>
        <a:xfrm>
          <a:off x="0" y="0"/>
          <a:ext cx="6884511" cy="16766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0" i="0" kern="1200"/>
            <a:t>A través de la acción y los movimientos que están destinados hacia un fin, el niño va estructurando su mundo, va descubriendo los objetos y va descubriendo su propio cuerpo. </a:t>
          </a:r>
          <a:endParaRPr lang="en-US" sz="1800" kern="1200"/>
        </a:p>
      </dsp:txBody>
      <dsp:txXfrm>
        <a:off x="49107" y="49107"/>
        <a:ext cx="5151574" cy="1578424"/>
      </dsp:txXfrm>
    </dsp:sp>
    <dsp:sp modelId="{A97C2751-AFB7-0543-8CF0-AB65957F8911}">
      <dsp:nvSpPr>
        <dsp:cNvPr id="0" name=""/>
        <dsp:cNvSpPr/>
      </dsp:nvSpPr>
      <dsp:spPr>
        <a:xfrm>
          <a:off x="1214913" y="2049224"/>
          <a:ext cx="6884511" cy="16766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b="0" i="0" kern="1200"/>
            <a:t>Primariamente toda conducta humana, es una acción, una acción que tiene un sentido y que se refleja en el movimiento, es decir, que todo movimiento humano no solamente es una acción mecánica, una función, sino que remite a una organización psicomotriz.</a:t>
          </a:r>
          <a:endParaRPr lang="en-US" sz="1800" kern="1200"/>
        </a:p>
      </dsp:txBody>
      <dsp:txXfrm>
        <a:off x="1264020" y="2098331"/>
        <a:ext cx="4481568" cy="1578424"/>
      </dsp:txXfrm>
    </dsp:sp>
    <dsp:sp modelId="{A56D5A47-EBA2-8F42-9119-E455EBC3BB97}">
      <dsp:nvSpPr>
        <dsp:cNvPr id="0" name=""/>
        <dsp:cNvSpPr/>
      </dsp:nvSpPr>
      <dsp:spPr>
        <a:xfrm>
          <a:off x="5794696" y="1318024"/>
          <a:ext cx="1089814" cy="10898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39904" y="1318024"/>
        <a:ext cx="599398" cy="820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6B3B3F-6190-0388-674B-37AD599450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2D399860-113E-977F-35DB-69D2C4ACA3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3B652539-DACD-AA80-2344-062C1375439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685800"/>
            <a:ext cx="52578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4FA42890-1495-1338-950C-F42851D98E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2C0D13C6-CCEC-92A0-5E8B-D7ED3FB83A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269BC2A6-B767-0F58-798A-EDD4EDD2A2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1CA8FB-8CAA-DB44-B52C-B9B749ABACB3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D8C58C-2D49-5389-BBF4-30AE33A9C3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5DFD0E7B-1189-9D48-8A4E-F32ABB3151E9}" type="slidenum">
              <a:rPr lang="es-ES_tradnl" altLang="es-AR" sz="1200"/>
              <a:pPr/>
              <a:t>16</a:t>
            </a:fld>
            <a:endParaRPr lang="es-ES_tradnl" altLang="es-AR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00499E5-3F89-CFD3-0204-8FBBB96EE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62DD091-F6C3-E3CA-049D-9E602EC43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45B71BE-8C24-86C8-AFC4-7ADCA97AD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fld id="{B5891334-0FAE-5743-9CE4-4B9280282236}" type="slidenum">
              <a:rPr lang="es-ES_tradnl" altLang="es-AR" sz="1200"/>
              <a:pPr/>
              <a:t>24</a:t>
            </a:fld>
            <a:endParaRPr lang="es-ES_tradnl" altLang="es-AR" sz="12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74A4D72-C98D-AE86-827E-A357DEEB79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E53C18A7-AB46-ABA1-4159-3C50923BD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A8FB-8CAA-DB44-B52C-B9B749ABACB3}" type="slidenum">
              <a:rPr lang="es-ES_tradnl" altLang="es-AR" smtClean="0"/>
              <a:pPr/>
              <a:t>30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861493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A8FB-8CAA-DB44-B52C-B9B749ABACB3}" type="slidenum">
              <a:rPr lang="es-ES_tradnl" altLang="es-AR" smtClean="0"/>
              <a:pPr/>
              <a:t>36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45547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A8FB-8CAA-DB44-B52C-B9B749ABACB3}" type="slidenum">
              <a:rPr lang="es-ES_tradnl" altLang="es-AR" smtClean="0"/>
              <a:pPr/>
              <a:t>44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05648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CA8FB-8CAA-DB44-B52C-B9B749ABACB3}" type="slidenum">
              <a:rPr lang="es-ES_tradnl" altLang="es-AR" smtClean="0"/>
              <a:pPr/>
              <a:t>49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10294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75" y="1928813"/>
            <a:ext cx="8096250" cy="13319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50" y="3519488"/>
            <a:ext cx="6667500" cy="1587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CB7D7C-FDCB-D17F-92E3-D8E1E3DBB5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236A68-2E9B-599D-3B3F-EB523CCE0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5C857F-4A9F-989F-0730-F350439214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E002D-350A-6045-AB44-C6DFAAAE37B0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59550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1D35B-2933-5CCA-3E78-3D5E56392A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504626-19E6-3167-C38B-ACBE158E8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A1E196-1F02-8530-D3C0-1DD7D9E70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9346E-9B4D-5E4F-8F2F-451F7F2CCB3A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88615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8150" y="552450"/>
            <a:ext cx="2024063" cy="49672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2788" y="552450"/>
            <a:ext cx="5922962" cy="49672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315025-118B-25CC-93E7-6380D8A9C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70F8B9-EC32-4FD2-50BA-D8D566CB8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22EC4B-9FD3-80B6-B5E4-4FF698E23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BE8CC-2BC9-5E42-83AD-192839F11A36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70591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2788" y="552450"/>
            <a:ext cx="8099425" cy="10350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712788" y="1793875"/>
            <a:ext cx="3973512" cy="37258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838700" y="1793875"/>
            <a:ext cx="3973513" cy="3725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5CB18E-3C98-23C5-CC3A-69EAF1A372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EAFFC-8E62-0981-3384-C800DD6F06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B5F9E6-D576-951B-D4F1-0B36EB7DF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E04AB-3BCD-D648-8393-F76AB177C41C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38873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2788" y="552450"/>
            <a:ext cx="8099425" cy="10350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12788" y="1793875"/>
            <a:ext cx="3973512" cy="37258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838700" y="1793875"/>
            <a:ext cx="3973513" cy="3725863"/>
          </a:xfrm>
        </p:spPr>
        <p:txBody>
          <a:bodyPr/>
          <a:lstStyle/>
          <a:p>
            <a:pPr lvl="0"/>
            <a:endParaRPr lang="es-E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DEA70C-F2A1-45F1-0078-F535E456C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7C3765-9DFD-FC93-3F93-590273D5E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ECAEBB-21B8-EDF1-5E93-F244A85A6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EDC70-E626-C345-8E40-A56709F171AD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03571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92678-5925-2CAE-C310-21023E61F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C0F8-D5A1-DDFC-B673-EEDA8372A7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9C2EC8-4DD3-27FB-8DBE-7E2D9F8EB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182880-7213-3B47-9A88-69845A74150B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87448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2475" y="3990975"/>
            <a:ext cx="8096250" cy="12334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2475" y="2632075"/>
            <a:ext cx="8096250" cy="1358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08B6AA-4F70-082D-7226-DA31B02E18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2D330-26FC-7ED6-CAF0-6827C9822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673093-91D4-39AF-7F08-129224BCD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641EF9-5A52-8F4B-BC83-073C6260CF77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56643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12788" y="1793875"/>
            <a:ext cx="3973512" cy="372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838700" y="1793875"/>
            <a:ext cx="3973513" cy="3725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52E112-2ED8-2262-60D9-7356C5539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AE3C7F-DAF5-9DC2-C74D-5A7ED8C40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BA882B-7E76-F4E5-3343-9C0D34867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BE075-A01A-A046-982E-FC95C312F1B0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13830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250" y="249238"/>
            <a:ext cx="8572500" cy="10350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6250" y="1390650"/>
            <a:ext cx="4208463" cy="579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6250" y="1970088"/>
            <a:ext cx="4208463" cy="3578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838700" y="1390650"/>
            <a:ext cx="4210050" cy="579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838700" y="1970088"/>
            <a:ext cx="4210050" cy="35782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E68006-445D-6550-C368-F07FCECCD6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953A66-4320-2648-7A28-EB350C6F2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B3880AD-F523-8500-D606-BCEFDA8D8F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2FF31-54C0-E647-8EA4-01EFADC11FD0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91903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ADA34C-1665-35AC-E49D-1902B782A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5C8C4E-DA91-B8C3-4DC1-4795BD7A79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DB6765-AB4F-8866-C9E7-331F7B3D65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54591-DDC2-9E49-B5BE-2DEF9B75AC64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69436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8EEC64-9599-93D3-0B06-F985227CCD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B8D40-428E-1794-0633-A93C150F1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AA87FE-575D-BE19-7A15-AF190472CA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3AAA5-376E-1E45-93E4-5064784D2495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239886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250" y="247650"/>
            <a:ext cx="3133725" cy="1052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24275" y="247650"/>
            <a:ext cx="5324475" cy="530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76250" y="1300163"/>
            <a:ext cx="3133725" cy="4248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A58F21-F099-CD9D-D99F-A4C2AD89E7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B4AFAD-1C5A-70AD-7BC7-75342FC79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236476-E293-8C19-6CFC-16550256B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B61C7-AE7A-2C41-BE3E-672411EB1F1A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417626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6900" y="4346575"/>
            <a:ext cx="5715000" cy="5143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66900" y="555625"/>
            <a:ext cx="5715000" cy="3725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66900" y="4860925"/>
            <a:ext cx="5715000" cy="728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9C4A2-02B4-50DC-7948-D2CC0351F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BFDF3F-30C9-8EC7-666A-4AB82AE20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02454-4E3C-90B2-6F78-BB8D6826F9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FE8D0-EFCA-D148-A7B9-129CBE1387F7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  <p:extLst>
      <p:ext uri="{BB962C8B-B14F-4D97-AF65-F5344CB8AC3E}">
        <p14:creationId xmlns:p14="http://schemas.microsoft.com/office/powerpoint/2010/main" val="380478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6F86A7E-713A-ECFE-95B1-B7264D833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2788" y="552450"/>
            <a:ext cx="80994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modificar el estilo de título del patrón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DFFE07-0935-E081-4C72-7EEFEE015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1793875"/>
            <a:ext cx="8099425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modificar el estilo de texto del patrón</a:t>
            </a:r>
          </a:p>
          <a:p>
            <a:pPr lvl="1"/>
            <a:r>
              <a:rPr lang="es-ES_tradnl" altLang="es-AR"/>
              <a:t>Segundo nivel</a:t>
            </a:r>
          </a:p>
          <a:p>
            <a:pPr lvl="2"/>
            <a:r>
              <a:rPr lang="es-ES_tradnl" altLang="es-AR"/>
              <a:t>Tercer nivel</a:t>
            </a:r>
          </a:p>
          <a:p>
            <a:pPr lvl="3"/>
            <a:r>
              <a:rPr lang="es-ES_tradnl" altLang="es-AR"/>
              <a:t>Cuarto nivel</a:t>
            </a:r>
          </a:p>
          <a:p>
            <a:pPr lvl="4"/>
            <a:r>
              <a:rPr lang="es-ES_tradnl" altLang="es-A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2798542-D943-E8DE-9A3D-EC0345D609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5657850"/>
            <a:ext cx="19843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8DE502-082D-4E76-EC20-1C9428DB981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5963" y="5657850"/>
            <a:ext cx="30130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2BF134-5AB8-E758-7300-D5DD90DEDE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7838" y="5657850"/>
            <a:ext cx="1984375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818D2A40-3527-4542-BF16-007A7E65FE12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46-E239-FD97-B4E2-F147C92AF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Organización Psicomotriz </a:t>
            </a:r>
          </a:p>
        </p:txBody>
      </p:sp>
      <p:pic>
        <p:nvPicPr>
          <p:cNvPr id="79874" name="Picture 2">
            <a:extLst>
              <a:ext uri="{FF2B5EF4-FFF2-40B4-BE49-F238E27FC236}">
                <a16:creationId xmlns:a16="http://schemas.microsoft.com/office/drawing/2014/main" id="{2305D91A-9507-0F05-E587-78BACE51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76" y="1642295"/>
            <a:ext cx="7138764" cy="40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08AAC8-87C4-3F91-111D-4D88448B70F2}"/>
              </a:ext>
            </a:extLst>
          </p:cNvPr>
          <p:cNvSpPr txBox="1"/>
          <p:nvPr/>
        </p:nvSpPr>
        <p:spPr>
          <a:xfrm>
            <a:off x="4556448" y="5712645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+mj-lt"/>
              </a:rPr>
              <a:t>Material gráfico perteneciente a Alicia E. Risueño</a:t>
            </a:r>
          </a:p>
        </p:txBody>
      </p:sp>
    </p:spTree>
    <p:extLst>
      <p:ext uri="{BB962C8B-B14F-4D97-AF65-F5344CB8AC3E}">
        <p14:creationId xmlns:p14="http://schemas.microsoft.com/office/powerpoint/2010/main" val="262810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DE88C9B4-80DD-03EE-E510-C4EABCBF3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Crecimiento</a:t>
            </a:r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5524591-50EB-677B-201C-966054AE40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es-AR">
                <a:latin typeface="Comic Sans MS" panose="030F0902030302020204" pitchFamily="66" charset="0"/>
              </a:rPr>
              <a:t>Aumento del tamaño o dimensión del cuerpo.</a:t>
            </a:r>
          </a:p>
          <a:p>
            <a:endParaRPr lang="es-ES" altLang="es-AR">
              <a:latin typeface="Comic Sans MS" panose="030F0902030302020204" pitchFamily="66" charset="0"/>
            </a:endParaRPr>
          </a:p>
          <a:p>
            <a:r>
              <a:rPr lang="es-ES" altLang="es-AR">
                <a:latin typeface="Comic Sans MS" panose="030F0902030302020204" pitchFamily="66" charset="0"/>
              </a:rPr>
              <a:t>Es producto de la proliferación celular.</a:t>
            </a:r>
          </a:p>
          <a:p>
            <a:endParaRPr lang="es-ES" altLang="es-AR">
              <a:latin typeface="Comic Sans MS" panose="030F0902030302020204" pitchFamily="66" charset="0"/>
            </a:endParaRPr>
          </a:p>
          <a:p>
            <a:r>
              <a:rPr lang="es-ES" altLang="es-AR">
                <a:latin typeface="Comic Sans MS" panose="030F0902030302020204" pitchFamily="66" charset="0"/>
              </a:rPr>
              <a:t>En general acompaña la maduración.</a:t>
            </a:r>
            <a:endParaRPr lang="es-ES" alt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utoUpdateAnimBg="0"/>
      <p:bldP spid="79875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85D71BF-172C-EF22-76AA-B102A0406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43125" y="2236788"/>
            <a:ext cx="952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3050C1F-68B3-E6E2-DCD2-90280ACB5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913" y="1173163"/>
            <a:ext cx="140525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 sz="3200" b="1">
              <a:latin typeface="Times New Roman" panose="02020603050405020304" pitchFamily="18" charset="0"/>
            </a:endParaRP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9A9E72A-7D0A-0C6E-7E13-31FE671802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552450"/>
            <a:ext cx="8099425" cy="688975"/>
          </a:xfrm>
        </p:spPr>
        <p:txBody>
          <a:bodyPr/>
          <a:lstStyle/>
          <a:p>
            <a:r>
              <a:rPr lang="es-MX" altLang="es-AR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</a:rPr>
              <a:t>Áreas  Involucradas</a:t>
            </a:r>
            <a:endParaRPr lang="es-ES" altLang="es-AR" b="1" dirty="0">
              <a:solidFill>
                <a:schemeClr val="accent6">
                  <a:lumMod val="75000"/>
                </a:schemeClr>
              </a:solidFill>
              <a:latin typeface="Comic Sans MS" panose="030F0902030302020204" pitchFamily="66" charset="0"/>
            </a:endParaRP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BF24EF6F-7F88-B653-951B-245247AE0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517650"/>
            <a:ext cx="8099425" cy="40020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s-ES_tradnl" altLang="es-AR" sz="2400" b="1" dirty="0"/>
              <a:t> </a:t>
            </a:r>
            <a:r>
              <a:rPr lang="es-ES_tradnl" altLang="es-A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 motor grueso (o global, por  ejemplo, mantenerse sentado)</a:t>
            </a:r>
          </a:p>
          <a:p>
            <a:pPr>
              <a:spcBef>
                <a:spcPct val="0"/>
              </a:spcBef>
            </a:pPr>
            <a:r>
              <a:rPr lang="es-ES_tradnl" altLang="es-A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Desarrollo motor fino (por ejemplo, forma de tomar los objetos, escribir, etc.)</a:t>
            </a:r>
          </a:p>
          <a:p>
            <a:pPr>
              <a:spcBef>
                <a:spcPct val="0"/>
              </a:spcBef>
            </a:pPr>
            <a:r>
              <a:rPr lang="es-ES_tradnl" altLang="es-A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Desarrollo sensorial (por ejemplo, respuesta a luz/colores o sonidos)</a:t>
            </a:r>
          </a:p>
          <a:p>
            <a:pPr>
              <a:spcBef>
                <a:spcPct val="0"/>
              </a:spcBef>
            </a:pPr>
            <a:r>
              <a:rPr lang="es-ES_tradnl" altLang="es-A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Desarrollo psíquico  (por ejemplo, la interacción con la mirada, la imitación...)</a:t>
            </a:r>
          </a:p>
          <a:p>
            <a:pPr>
              <a:spcBef>
                <a:spcPct val="0"/>
              </a:spcBef>
            </a:pPr>
            <a:r>
              <a:rPr lang="es-ES_tradnl" altLang="es-A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Desarrollo cognitivo y del lenguaje.</a:t>
            </a:r>
          </a:p>
          <a:p>
            <a:endParaRPr lang="es-ES" altLang="es-AR" sz="2800" dirty="0">
              <a:solidFill>
                <a:srgbClr val="660033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4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  <p:bldP spid="41989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34AF1663-84A7-FF7E-B493-E3C2D32BCB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Desarrollo Motor del Lactante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252B185-610F-B7B1-67A0-141729D1E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MX" altLang="es-AR" sz="2800" dirty="0">
                <a:solidFill>
                  <a:srgbClr val="006666"/>
                </a:solidFill>
                <a:latin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s-MX" altLang="es-AR" sz="2800" dirty="0">
                <a:solidFill>
                  <a:schemeClr val="accent2"/>
                </a:solidFill>
                <a:latin typeface="Arial Unicode MS" panose="020B0604020202020204" pitchFamily="34" charset="-128"/>
                <a:cs typeface="Courier New" panose="02070309020205020404" pitchFamily="49" charset="0"/>
              </a:rPr>
              <a:t> </a:t>
            </a:r>
            <a:r>
              <a:rPr lang="es-MX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Hipertonía fisiológica del RN es reemplazada progresivamente por hipotonía.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desaparición de reflejos arcaicos indica la emergencia de control.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Las r</a:t>
            </a:r>
            <a:r>
              <a:rPr lang="es-ES" altLang="es-AR" sz="2800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espuestas</a:t>
            </a: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motoras masivas son reemplazadas por respuestas más específicas.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aparición de reflejos de madurez.- Logros fundamentales: la manipulación, la marcha.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 advAuto="100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DF6B4484-F755-0072-B1FD-958513A60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3600" b="1" dirty="0">
                <a:solidFill>
                  <a:schemeClr val="accent6">
                    <a:lumMod val="75000"/>
                  </a:schemeClr>
                </a:solidFill>
                <a:latin typeface="Comic Sans MS" panose="030F0902030302020204" pitchFamily="66" charset="0"/>
                <a:cs typeface="Courier New" panose="02070309020205020404" pitchFamily="49" charset="0"/>
              </a:rPr>
              <a:t>Evaluación del Desarrollo Motor del Lactante  </a:t>
            </a:r>
          </a:p>
        </p:txBody>
      </p:sp>
      <p:sp>
        <p:nvSpPr>
          <p:cNvPr id="47115" name="Rectangle 1035">
            <a:extLst>
              <a:ext uri="{FF2B5EF4-FFF2-40B4-BE49-F238E27FC236}">
                <a16:creationId xmlns:a16="http://schemas.microsoft.com/office/drawing/2014/main" id="{4F19C1A8-2F96-3B7D-CBD1-1B09812B8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99425" cy="38782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s-MX" altLang="es-AR" sz="2800" dirty="0">
              <a:solidFill>
                <a:schemeClr val="accent2"/>
              </a:solidFill>
              <a:latin typeface="Comic Sans MS" panose="030F0902030302020204" pitchFamily="66" charset="0"/>
              <a:cs typeface="Courier New" panose="02070309020205020404" pitchFamily="49" charset="0"/>
            </a:endParaRPr>
          </a:p>
          <a:p>
            <a:pPr>
              <a:lnSpc>
                <a:spcPct val="90000"/>
              </a:lnSpc>
            </a:pPr>
            <a:r>
              <a:rPr lang="es-MX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Evaluación de la postura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Evaluación del tono muscular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Control motor grueso (control de la      cabeza, postura sentado y de pie)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motor fino (manipulación).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Patrón de desaparición de los reflejos arcaicos</a:t>
            </a:r>
            <a:endParaRPr lang="es-MX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Aparición de reflejos de madurez.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15" grpId="0" build="p" autoUpdateAnimBg="0" advAuto="100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5741185-2568-3546-6467-F99AF8AC8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¿QUÉ ES UN REFLEJO?</a:t>
            </a:r>
            <a:endParaRPr lang="es-ES_tradnl" altLang="es-AR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C1AF435-091C-01C7-AE30-474DA5E0DC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5000" y="2276475"/>
            <a:ext cx="8096250" cy="26225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_tradnl" altLang="es-AR" sz="2800">
                <a:solidFill>
                  <a:srgbClr val="006666"/>
                </a:solidFill>
                <a:latin typeface="Comic Sans MS" panose="030F0902030302020204" pitchFamily="66" charset="0"/>
              </a:rPr>
              <a:t>Los reflejos son </a:t>
            </a:r>
            <a:r>
              <a:rPr lang="es-ES_tradnl" altLang="es-AR" sz="2800" b="1">
                <a:solidFill>
                  <a:srgbClr val="006666"/>
                </a:solidFill>
                <a:latin typeface="Comic Sans MS" panose="030F0902030302020204" pitchFamily="66" charset="0"/>
              </a:rPr>
              <a:t>reacciones automáticas</a:t>
            </a:r>
            <a:r>
              <a:rPr lang="es-ES_tradnl" altLang="es-AR" sz="2800">
                <a:solidFill>
                  <a:srgbClr val="006666"/>
                </a:solidFill>
                <a:latin typeface="Comic Sans MS" panose="030F0902030302020204" pitchFamily="66" charset="0"/>
              </a:rPr>
              <a:t> desencadenadas por estímulos que impactan sobre diversos receptores favoreciendo la </a:t>
            </a:r>
            <a:r>
              <a:rPr lang="es-ES_tradnl" altLang="es-AR" sz="2800" b="1">
                <a:solidFill>
                  <a:srgbClr val="006666"/>
                </a:solidFill>
                <a:latin typeface="Comic Sans MS" panose="030F0902030302020204" pitchFamily="66" charset="0"/>
              </a:rPr>
              <a:t>adecuación del hombre al medio</a:t>
            </a:r>
            <a:r>
              <a:rPr lang="es-ES_tradnl" altLang="es-AR" sz="2800">
                <a:solidFill>
                  <a:srgbClr val="006666"/>
                </a:solidFill>
                <a:latin typeface="Comic Sans MS" panose="030F0902030302020204" pitchFamily="66" charset="0"/>
              </a:rPr>
              <a:t>.</a:t>
            </a:r>
          </a:p>
          <a:p>
            <a:endParaRPr lang="es-ES_tradnl" altLang="es-AR" sz="2800">
              <a:latin typeface="Comic Sans MS" panose="030F0902030302020204" pitchFamily="66" charset="0"/>
            </a:endParaRPr>
          </a:p>
          <a:p>
            <a:endParaRPr lang="es-ES_tradnl" altLang="es-AR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ED76F4E-CDCA-85D1-3E71-C124BE6B0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REFLEJOS ARCAICOS</a:t>
            </a:r>
            <a:endParaRPr lang="es-ES_tradnl" altLang="es-AR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AD0B197-E586-0AC2-AAF8-278DCC795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_tradnl" altLang="es-AR" sz="2800" b="1">
                <a:solidFill>
                  <a:srgbClr val="006666"/>
                </a:solidFill>
                <a:latin typeface="Comic Sans MS" panose="030F0902030302020204" pitchFamily="66" charset="0"/>
              </a:rPr>
              <a:t>Son la expresión más primitiva de la postura y de la actividad.</a:t>
            </a:r>
          </a:p>
          <a:p>
            <a:pPr>
              <a:lnSpc>
                <a:spcPct val="150000"/>
              </a:lnSpc>
            </a:pPr>
            <a:r>
              <a:rPr lang="es-ES_tradnl" altLang="es-AR" sz="2800" b="1">
                <a:solidFill>
                  <a:srgbClr val="006666"/>
                </a:solidFill>
                <a:latin typeface="Comic Sans MS" panose="030F0902030302020204" pitchFamily="66" charset="0"/>
              </a:rPr>
              <a:t>Se modifican en el transcurso de la maduración, integrándose en actividades más complejas</a:t>
            </a:r>
          </a:p>
          <a:p>
            <a:pPr>
              <a:lnSpc>
                <a:spcPct val="90000"/>
              </a:lnSpc>
              <a:buFontTx/>
              <a:buNone/>
            </a:pPr>
            <a:endParaRPr lang="es-MX" altLang="es-AR" sz="1200" b="1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MX" altLang="es-AR" sz="1200" b="1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BB1FBCD-77B6-E1BE-15D0-7D9E615CBC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90625" y="552450"/>
            <a:ext cx="6905625" cy="1035050"/>
          </a:xfrm>
        </p:spPr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REFLEJOS ARCAICOS</a:t>
            </a:r>
            <a:endParaRPr lang="es-ES_tradnl" altLang="es-AR"/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598AA71-2A5F-0F65-E844-E11323CA056D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2213" y="1517650"/>
            <a:ext cx="4522787" cy="40020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B1C82FC-C78B-3718-D75D-6A15FDE7E12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552450"/>
            <a:ext cx="8569325" cy="1035050"/>
          </a:xfrm>
        </p:spPr>
        <p:txBody>
          <a:bodyPr/>
          <a:lstStyle/>
          <a:p>
            <a:r>
              <a:rPr lang="es-ES_tradnl" altLang="es-AR"/>
              <a:t> </a:t>
            </a:r>
            <a:r>
              <a:rPr lang="es-ES_tradnl" altLang="es-AR" b="1">
                <a:latin typeface="Comic Sans MS" panose="030F0902030302020204" pitchFamily="66" charset="0"/>
              </a:rPr>
              <a:t>REFLEJO TÓNICO CERVICAL ASIMÉTRICO</a:t>
            </a:r>
            <a:endParaRPr lang="es-ES_tradnl" altLang="es-A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54C7E4-AB07-C4FE-FC41-FFDB9ADBB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1863725"/>
            <a:ext cx="3810000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5">
            <a:extLst>
              <a:ext uri="{FF2B5EF4-FFF2-40B4-BE49-F238E27FC236}">
                <a16:creationId xmlns:a16="http://schemas.microsoft.com/office/drawing/2014/main" id="{428253EA-5A44-8D3A-1480-CF2B06C62E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0625" y="1931988"/>
          <a:ext cx="349091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841500" imgH="1841500" progId="Photoshop.Image.6">
                  <p:embed/>
                </p:oleObj>
              </mc:Choice>
              <mc:Fallback>
                <p:oleObj name="Image" r:id="rId3" imgW="1841500" imgH="1841500" progId="Photoshop.Image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931988"/>
                        <a:ext cx="349091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D22D273-3F07-5E42-6F22-1C9818B44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 TÓNICO CERVICAL ASIMÉTRICO</a:t>
            </a:r>
            <a:endParaRPr lang="es-ES_tradnl" altLang="es-A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96C3577-534D-839D-CD63-87D7EDB4C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2208213"/>
            <a:ext cx="8099425" cy="3311525"/>
          </a:xfrm>
        </p:spPr>
        <p:txBody>
          <a:bodyPr/>
          <a:lstStyle/>
          <a:p>
            <a:pPr algn="ctr"/>
            <a:r>
              <a:rPr lang="es-ES_tradnl" altLang="es-AR">
                <a:solidFill>
                  <a:srgbClr val="006666"/>
                </a:solidFill>
              </a:rPr>
              <a:t>Es un reflejo postural desencadenado por cambios de posición de la cabeza en relación con el tronco en posición de reposo. El bebé mantiene la cabeza rotada hacia un lado u otro, tanto en decúbito ventral como dorsal.</a:t>
            </a:r>
            <a:endParaRPr lang="es-ES_tradnl" altLang="es-A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0506A00-4A0C-338E-CB7E-9B81782FB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 DE MORO</a:t>
            </a:r>
            <a:endParaRPr lang="es-ES_tradnl" altLang="es-AR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55446552-F6E4-FC75-C4DE-7348EAAD900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1793875"/>
            <a:ext cx="3968750" cy="3725863"/>
          </a:xfrm>
        </p:spPr>
        <p:txBody>
          <a:bodyPr/>
          <a:lstStyle/>
          <a:p>
            <a:r>
              <a:rPr lang="es-ES_tradnl" altLang="es-AR" sz="2800">
                <a:solidFill>
                  <a:srgbClr val="006666"/>
                </a:solidFill>
              </a:rPr>
              <a:t>También llamado </a:t>
            </a:r>
            <a:r>
              <a:rPr lang="es-ES_tradnl" altLang="es-AR" sz="2800" u="sng">
                <a:solidFill>
                  <a:srgbClr val="006666"/>
                </a:solidFill>
              </a:rPr>
              <a:t>del abrazo</a:t>
            </a:r>
            <a:r>
              <a:rPr lang="es-ES_tradnl" altLang="es-AR" sz="2800">
                <a:solidFill>
                  <a:srgbClr val="006666"/>
                </a:solidFill>
              </a:rPr>
              <a:t> o </a:t>
            </a:r>
            <a:r>
              <a:rPr lang="es-ES_tradnl" altLang="es-AR" sz="2800" u="sng">
                <a:solidFill>
                  <a:srgbClr val="006666"/>
                </a:solidFill>
              </a:rPr>
              <a:t>de los brazos en cruz.</a:t>
            </a:r>
          </a:p>
          <a:p>
            <a:r>
              <a:rPr lang="es-ES_tradnl" altLang="es-AR" sz="2800">
                <a:solidFill>
                  <a:srgbClr val="006666"/>
                </a:solidFill>
              </a:rPr>
              <a:t>Automatismo postural de carácter defensivo para resolver situaciones imprevistas</a:t>
            </a:r>
            <a:endParaRPr lang="es-ES_tradnl" altLang="es-AR" sz="2800" u="sng"/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7C59B537-9ECA-46A0-BF69-33840AD3050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8" y="1793875"/>
            <a:ext cx="3968750" cy="3725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build="p" autoUpdateAnimBg="0" advAuto="1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22301" y="-241284"/>
            <a:ext cx="184731" cy="48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sz="2536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046384" y="235761"/>
          <a:ext cx="7498362" cy="563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2" imgW="4524915" imgH="3393775" progId="PowerPoint.Slide.8">
                  <p:embed/>
                </p:oleObj>
              </mc:Choice>
              <mc:Fallback>
                <p:oleObj name="Diapositiva" r:id="rId2" imgW="4524915" imgH="3393775" progId="PowerPoint.Slide.8">
                  <p:embed/>
                  <p:pic>
                    <p:nvPicPr>
                      <p:cNvPr id="3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384" y="235761"/>
                        <a:ext cx="7498362" cy="5630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305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F82D047B-0D28-7677-F899-41D105EC4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333750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7">
            <a:extLst>
              <a:ext uri="{FF2B5EF4-FFF2-40B4-BE49-F238E27FC236}">
                <a16:creationId xmlns:a16="http://schemas.microsoft.com/office/drawing/2014/main" id="{54C9A4E6-EEC3-6566-A1E5-4B51C3122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99425" cy="1035050"/>
          </a:xfrm>
        </p:spPr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 DE SUCCIÓN</a:t>
            </a:r>
            <a:endParaRPr lang="es-ES_tradnl" altLang="es-AR"/>
          </a:p>
        </p:txBody>
      </p:sp>
      <p:sp>
        <p:nvSpPr>
          <p:cNvPr id="4105" name="Rectangle 9">
            <a:extLst>
              <a:ext uri="{FF2B5EF4-FFF2-40B4-BE49-F238E27FC236}">
                <a16:creationId xmlns:a16="http://schemas.microsoft.com/office/drawing/2014/main" id="{102514BE-ED17-D26C-AB0B-FE736586DEB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990600"/>
            <a:ext cx="39687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AR" sz="2800">
                <a:solidFill>
                  <a:srgbClr val="006666"/>
                </a:solidFill>
              </a:rPr>
              <a:t>Movimiento rítmico y coordinado de la lengua y de la boca del niño que aparece al colocar el pezón o cualquier otro objeto dentro de ella.</a:t>
            </a:r>
          </a:p>
          <a:p>
            <a:pPr>
              <a:lnSpc>
                <a:spcPct val="90000"/>
              </a:lnSpc>
            </a:pPr>
            <a:r>
              <a:rPr lang="es-ES_tradnl" altLang="es-AR" sz="2800">
                <a:solidFill>
                  <a:srgbClr val="006666"/>
                </a:solidFill>
              </a:rPr>
              <a:t>Se acompaña del reflejo de búsqueda y deglución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utoUpdateAnimBg="0"/>
      <p:bldP spid="4105" grpId="0" build="p" autoUpdateAnimBg="0" advAuto="100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C2E2569-2187-D11D-0731-122CD9216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 DE MARCHA AUTOMÁTICA</a:t>
            </a:r>
            <a:endParaRPr lang="es-ES_tradnl" altLang="es-AR"/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D45F2BCB-F74E-5715-6E36-7D3C0D70A358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8" y="1793875"/>
            <a:ext cx="3968750" cy="3725863"/>
          </a:xfrm>
        </p:spPr>
      </p:pic>
      <p:sp>
        <p:nvSpPr>
          <p:cNvPr id="12292" name="Rectangle 4">
            <a:extLst>
              <a:ext uri="{FF2B5EF4-FFF2-40B4-BE49-F238E27FC236}">
                <a16:creationId xmlns:a16="http://schemas.microsoft.com/office/drawing/2014/main" id="{BD36F0A9-D832-0F91-0880-679021C721A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1793875"/>
            <a:ext cx="3968750" cy="3725863"/>
          </a:xfrm>
        </p:spPr>
        <p:txBody>
          <a:bodyPr/>
          <a:lstStyle/>
          <a:p>
            <a:endParaRPr lang="es-ES_tradnl" altLang="es-AR" sz="2800"/>
          </a:p>
          <a:p>
            <a:r>
              <a:rPr lang="es-ES_tradnl" altLang="es-AR" sz="2800">
                <a:solidFill>
                  <a:srgbClr val="006666"/>
                </a:solidFill>
              </a:rPr>
              <a:t>El contacto de un pie del neonato con una superficie plana desencadena en forma automática un paso con el pie opuesto.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2" grpId="0" build="p" autoUpdateAnimBg="0" advAuto="100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FAAF28C-CC14-1D15-04C4-AA41BF4EEB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 DE PRENSIÓN PALMAR</a:t>
            </a:r>
            <a:endParaRPr lang="es-ES_tradnl" altLang="es-AR"/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FE02ECB4-3909-292F-4B54-5E8D5771E30C}"/>
              </a:ext>
            </a:extLst>
          </p:cNvPr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1295400" y="2514600"/>
          <a:ext cx="2667000" cy="266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841500" imgH="1841500" progId="Photoshop.Image.6">
                  <p:embed/>
                </p:oleObj>
              </mc:Choice>
              <mc:Fallback>
                <p:oleObj name="Image" r:id="rId2" imgW="1841500" imgH="1841500" progId="Photoshop.Image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600"/>
                        <a:ext cx="2667000" cy="2662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>
            <a:extLst>
              <a:ext uri="{FF2B5EF4-FFF2-40B4-BE49-F238E27FC236}">
                <a16:creationId xmlns:a16="http://schemas.microsoft.com/office/drawing/2014/main" id="{C8161A0D-2E59-0962-8800-80C27172C4B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1793875"/>
            <a:ext cx="3968750" cy="3725863"/>
          </a:xfrm>
        </p:spPr>
        <p:txBody>
          <a:bodyPr/>
          <a:lstStyle/>
          <a:p>
            <a:endParaRPr lang="es-ES_tradnl" altLang="es-AR" sz="2800"/>
          </a:p>
          <a:p>
            <a:r>
              <a:rPr lang="es-ES_tradnl" altLang="es-AR" sz="2800">
                <a:solidFill>
                  <a:srgbClr val="006666"/>
                </a:solidFill>
              </a:rPr>
              <a:t>Al aplicar presión en la palma de las manos o la planta de los pies, responde flexionando sus dedos, los cuales se cierran alrededor de un objeto pequeño.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build="p" autoUpdateAnimBg="0" advAuto="100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31E33F0-08B5-E307-AAFF-E4EC54731A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altLang="es-AR" b="1">
                <a:latin typeface="Comic Sans MS" panose="030F0902030302020204" pitchFamily="66" charset="0"/>
              </a:rPr>
              <a:t>REFLEJO DE BABINSKY</a:t>
            </a:r>
            <a:endParaRPr lang="es-ES_tradnl" altLang="es-AR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218F1B7-564D-D600-396D-32B7355922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793875"/>
            <a:ext cx="3968750" cy="3725863"/>
          </a:xfrm>
        </p:spPr>
        <p:txBody>
          <a:bodyPr/>
          <a:lstStyle/>
          <a:p>
            <a:endParaRPr lang="es-ES_tradnl" altLang="es-AR" sz="2800"/>
          </a:p>
          <a:p>
            <a:r>
              <a:rPr lang="es-ES_tradnl" altLang="es-AR" sz="2800">
                <a:solidFill>
                  <a:srgbClr val="006666"/>
                </a:solidFill>
              </a:rPr>
              <a:t>Cuando la planta del pie se estimula fuertemente, el dedo gordo se flexiona hacia la parte superior del pie y los otros dedos se abren en abanico.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2B661254-8A20-914C-E8FB-C4FA214FBA6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0" y="2001838"/>
            <a:ext cx="3490913" cy="33797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100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23DA84D-8F44-4D3C-2897-50BAF7E92A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8099425" cy="1035050"/>
          </a:xfrm>
        </p:spPr>
        <p:txBody>
          <a:bodyPr/>
          <a:lstStyle/>
          <a:p>
            <a:r>
              <a:rPr lang="es-ES_tradnl" altLang="es-AR" sz="2400" b="1">
                <a:latin typeface="Comic Sans MS" panose="030F0902030302020204" pitchFamily="66" charset="0"/>
              </a:rPr>
              <a:t>EVOLUCIÓN DE LOS REFLEJOS ARCAICOS</a:t>
            </a:r>
            <a:endParaRPr lang="es-ES_tradnl" altLang="es-AR" sz="2000" b="1"/>
          </a:p>
        </p:txBody>
      </p:sp>
      <p:sp>
        <p:nvSpPr>
          <p:cNvPr id="22532" name="Line 20">
            <a:extLst>
              <a:ext uri="{FF2B5EF4-FFF2-40B4-BE49-F238E27FC236}">
                <a16:creationId xmlns:a16="http://schemas.microsoft.com/office/drawing/2014/main" id="{79206DCC-25CF-501A-B201-FD9DC787CA9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22533" name="Line 27">
            <a:extLst>
              <a:ext uri="{FF2B5EF4-FFF2-40B4-BE49-F238E27FC236}">
                <a16:creationId xmlns:a16="http://schemas.microsoft.com/office/drawing/2014/main" id="{23585DFB-55E1-8EA7-B3BD-D7E6BF807C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990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/>
          </a:p>
        </p:txBody>
      </p:sp>
      <p:graphicFrame>
        <p:nvGraphicFramePr>
          <p:cNvPr id="10" name="9 Tabla">
            <a:extLst>
              <a:ext uri="{FF2B5EF4-FFF2-40B4-BE49-F238E27FC236}">
                <a16:creationId xmlns:a16="http://schemas.microsoft.com/office/drawing/2014/main" id="{7EAD8D4E-AD88-3D7C-ED4E-C7D4870CA0F3}"/>
              </a:ext>
            </a:extLst>
          </p:cNvPr>
          <p:cNvGraphicFramePr>
            <a:graphicFrameLocks noGrp="1"/>
          </p:cNvGraphicFramePr>
          <p:nvPr/>
        </p:nvGraphicFramePr>
        <p:xfrm>
          <a:off x="2017713" y="1520825"/>
          <a:ext cx="6416674" cy="3024186"/>
        </p:xfrm>
        <a:graphic>
          <a:graphicData uri="http://schemas.openxmlformats.org/drawingml/2006/table">
            <a:tbl>
              <a:tblPr/>
              <a:tblGrid>
                <a:gridCol w="213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1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Evolución de los Reflejos Arcaicos</a:t>
                      </a:r>
                      <a:endParaRPr lang="es-AR" sz="1600" dirty="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REFLEJO ARCAICO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EDAD EN LA QUE  SE OBSERVA SU APARICIÓN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EDAD QUE DEJA DE SER OBSERVABLE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Moro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Recién Nacido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4 a 6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Marcha automática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RN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 a 3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Prensión palmar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RN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Prensión plantar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RN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9 a 10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Tónico cervical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RN</a:t>
                      </a:r>
                      <a:endParaRPr lang="es-AR" sz="1600" dirty="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4 a 6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Búsqueda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RN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REACCIÓN DE  MADURACIÓN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EDAD EN LA QUE  SE OBSERVA SU APARICIÓN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EDAD QUE DEJA DE SER OBSERVABLE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Paracaídas lateral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6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Persiste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Paracaídas Horizontal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9 a 10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Persiste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Landau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 a 4 meses</a:t>
                      </a:r>
                      <a:endParaRPr lang="es-AR" sz="160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rgbClr val="00008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12 a 24 meses</a:t>
                      </a:r>
                      <a:endParaRPr lang="es-AR" sz="1600" dirty="0">
                        <a:solidFill>
                          <a:srgbClr val="00008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49" marR="44449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AC316726-4870-EF3D-84D4-5FA30127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1316038"/>
            <a:ext cx="9525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algn="ctr"/>
            <a:r>
              <a:rPr lang="es-ES_tradnl" altLang="es-AR" b="1">
                <a:solidFill>
                  <a:srgbClr val="800000"/>
                </a:solidFill>
                <a:cs typeface="Times New Roman" panose="02020603050405020304" pitchFamily="18" charset="0"/>
              </a:rPr>
              <a:t>Evolución del tono muscular y los reflejos osteotendinosos</a:t>
            </a:r>
            <a:endParaRPr lang="es-ES_tradnl" altLang="es-AR" b="1">
              <a:cs typeface="Times New Roman" panose="02020603050405020304" pitchFamily="18" charset="0"/>
            </a:endParaRPr>
          </a:p>
          <a:p>
            <a:endParaRPr lang="es-ES_tradnl" altLang="es-AR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8C9E72C-B6EE-29DE-3FBB-1B224D15A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2001838"/>
            <a:ext cx="9525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6111D4B-7167-BC9F-B067-54398617F6B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438400"/>
            <a:ext cx="6556375" cy="2722563"/>
            <a:chOff x="-3" y="472"/>
            <a:chExt cx="3965" cy="1606"/>
          </a:xfrm>
        </p:grpSpPr>
        <p:grpSp>
          <p:nvGrpSpPr>
            <p:cNvPr id="23558" name="Group 5">
              <a:extLst>
                <a:ext uri="{FF2B5EF4-FFF2-40B4-BE49-F238E27FC236}">
                  <a16:creationId xmlns:a16="http://schemas.microsoft.com/office/drawing/2014/main" id="{BA56372C-04EA-3C01-0AA0-138B3D37DB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75"/>
              <a:ext cx="3959" cy="1600"/>
              <a:chOff x="0" y="475"/>
              <a:chExt cx="3959" cy="1600"/>
            </a:xfrm>
          </p:grpSpPr>
          <p:grpSp>
            <p:nvGrpSpPr>
              <p:cNvPr id="23560" name="Group 6">
                <a:extLst>
                  <a:ext uri="{FF2B5EF4-FFF2-40B4-BE49-F238E27FC236}">
                    <a16:creationId xmlns:a16="http://schemas.microsoft.com/office/drawing/2014/main" id="{70183400-6C22-4ADC-79F1-CCF26A4801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75"/>
                <a:ext cx="981" cy="391"/>
                <a:chOff x="0" y="475"/>
                <a:chExt cx="981" cy="391"/>
              </a:xfrm>
            </p:grpSpPr>
            <p:sp>
              <p:nvSpPr>
                <p:cNvPr id="23594" name="Rectangle 7">
                  <a:extLst>
                    <a:ext uri="{FF2B5EF4-FFF2-40B4-BE49-F238E27FC236}">
                      <a16:creationId xmlns:a16="http://schemas.microsoft.com/office/drawing/2014/main" id="{C97CE873-DEE0-0A65-F1C8-ACCE51EF7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481"/>
                  <a:ext cx="969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/>
                  <a:r>
                    <a:rPr lang="es-ES_tradnl" altLang="es-AR" sz="1800" b="1" i="1">
                      <a:cs typeface="Times New Roman" panose="02020603050405020304" pitchFamily="18" charset="0"/>
                    </a:rPr>
                    <a:t>Niño</a:t>
                  </a:r>
                </a:p>
                <a:p>
                  <a:pPr algn="ctr"/>
                  <a:endParaRPr lang="es-ES_tradnl" altLang="es-AR" sz="1800"/>
                </a:p>
              </p:txBody>
            </p:sp>
            <p:sp>
              <p:nvSpPr>
                <p:cNvPr id="23595" name="Rectangle 8">
                  <a:extLst>
                    <a:ext uri="{FF2B5EF4-FFF2-40B4-BE49-F238E27FC236}">
                      <a16:creationId xmlns:a16="http://schemas.microsoft.com/office/drawing/2014/main" id="{8CABB27F-32AC-4DA3-DC78-E8B4D0215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75"/>
                  <a:ext cx="98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1" name="Group 9">
                <a:extLst>
                  <a:ext uri="{FF2B5EF4-FFF2-40B4-BE49-F238E27FC236}">
                    <a16:creationId xmlns:a16="http://schemas.microsoft.com/office/drawing/2014/main" id="{92F7E681-3C37-F2FF-203E-146CDF6F23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475"/>
                <a:ext cx="1743" cy="391"/>
                <a:chOff x="981" y="475"/>
                <a:chExt cx="1743" cy="391"/>
              </a:xfrm>
            </p:grpSpPr>
            <p:sp>
              <p:nvSpPr>
                <p:cNvPr id="23592" name="Rectangle 10">
                  <a:extLst>
                    <a:ext uri="{FF2B5EF4-FFF2-40B4-BE49-F238E27FC236}">
                      <a16:creationId xmlns:a16="http://schemas.microsoft.com/office/drawing/2014/main" id="{76444D22-8681-7FE9-4D54-DB73B9170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" y="481"/>
                  <a:ext cx="1731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/>
                  <a:r>
                    <a:rPr lang="es-ES_tradnl" altLang="es-AR" sz="1800" b="1" i="1">
                      <a:cs typeface="Times New Roman" panose="02020603050405020304" pitchFamily="18" charset="0"/>
                    </a:rPr>
                    <a:t>Tono</a:t>
                  </a:r>
                </a:p>
                <a:p>
                  <a:pPr algn="ctr"/>
                  <a:endParaRPr lang="es-ES_tradnl" altLang="es-AR" sz="1800" i="1"/>
                </a:p>
              </p:txBody>
            </p:sp>
            <p:sp>
              <p:nvSpPr>
                <p:cNvPr id="23593" name="Rectangle 11">
                  <a:extLst>
                    <a:ext uri="{FF2B5EF4-FFF2-40B4-BE49-F238E27FC236}">
                      <a16:creationId xmlns:a16="http://schemas.microsoft.com/office/drawing/2014/main" id="{C2C98E2C-80C8-A451-E01E-5A23FDA22A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" y="475"/>
                  <a:ext cx="174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2" name="Group 12">
                <a:extLst>
                  <a:ext uri="{FF2B5EF4-FFF2-40B4-BE49-F238E27FC236}">
                    <a16:creationId xmlns:a16="http://schemas.microsoft.com/office/drawing/2014/main" id="{D59D4A66-2580-4231-5483-811780842B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4" y="475"/>
                <a:ext cx="1235" cy="391"/>
                <a:chOff x="2724" y="475"/>
                <a:chExt cx="1235" cy="391"/>
              </a:xfrm>
            </p:grpSpPr>
            <p:sp>
              <p:nvSpPr>
                <p:cNvPr id="23590" name="Rectangle 13">
                  <a:extLst>
                    <a:ext uri="{FF2B5EF4-FFF2-40B4-BE49-F238E27FC236}">
                      <a16:creationId xmlns:a16="http://schemas.microsoft.com/office/drawing/2014/main" id="{8E27953D-2F6C-33FB-CD8C-9E0CCD41B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481"/>
                  <a:ext cx="1223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pPr algn="ctr"/>
                  <a:endParaRPr lang="es-ES_tradnl" altLang="es-AR" sz="1800" b="1"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es-ES_tradnl" altLang="es-AR" sz="1800" b="1" i="1">
                      <a:cs typeface="Times New Roman" panose="02020603050405020304" pitchFamily="18" charset="0"/>
                    </a:rPr>
                    <a:t>Reflejos arcaicos</a:t>
                  </a:r>
                </a:p>
                <a:p>
                  <a:pPr algn="ctr"/>
                  <a:endParaRPr lang="es-ES_tradnl" altLang="es-AR" sz="1800"/>
                </a:p>
              </p:txBody>
            </p:sp>
            <p:sp>
              <p:nvSpPr>
                <p:cNvPr id="23591" name="Rectangle 14">
                  <a:extLst>
                    <a:ext uri="{FF2B5EF4-FFF2-40B4-BE49-F238E27FC236}">
                      <a16:creationId xmlns:a16="http://schemas.microsoft.com/office/drawing/2014/main" id="{C003125B-FA62-54BE-7EA7-D952D8B25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4" y="475"/>
                  <a:ext cx="123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3" name="Group 15">
                <a:extLst>
                  <a:ext uri="{FF2B5EF4-FFF2-40B4-BE49-F238E27FC236}">
                    <a16:creationId xmlns:a16="http://schemas.microsoft.com/office/drawing/2014/main" id="{626A283F-88EE-922C-BF98-C98DDEE6C8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78"/>
                <a:ext cx="981" cy="391"/>
                <a:chOff x="0" y="878"/>
                <a:chExt cx="981" cy="391"/>
              </a:xfrm>
            </p:grpSpPr>
            <p:sp>
              <p:nvSpPr>
                <p:cNvPr id="23588" name="Rectangle 16">
                  <a:extLst>
                    <a:ext uri="{FF2B5EF4-FFF2-40B4-BE49-F238E27FC236}">
                      <a16:creationId xmlns:a16="http://schemas.microsoft.com/office/drawing/2014/main" id="{F097581B-C933-9ECB-AB1A-C43F3B177A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884"/>
                  <a:ext cx="969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&lt; 3 meses </a:t>
                  </a:r>
                </a:p>
                <a:p>
                  <a:endParaRPr lang="es-ES_tradnl" altLang="es-AR" sz="1800" b="1"/>
                </a:p>
              </p:txBody>
            </p:sp>
            <p:sp>
              <p:nvSpPr>
                <p:cNvPr id="23589" name="Rectangle 17">
                  <a:extLst>
                    <a:ext uri="{FF2B5EF4-FFF2-40B4-BE49-F238E27FC236}">
                      <a16:creationId xmlns:a16="http://schemas.microsoft.com/office/drawing/2014/main" id="{8A6497E1-19AE-7275-893D-9F614A4B0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78"/>
                  <a:ext cx="98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4" name="Group 18">
                <a:extLst>
                  <a:ext uri="{FF2B5EF4-FFF2-40B4-BE49-F238E27FC236}">
                    <a16:creationId xmlns:a16="http://schemas.microsoft.com/office/drawing/2014/main" id="{DD02D33E-DEBF-16BA-022F-43EB20025E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878"/>
                <a:ext cx="1743" cy="391"/>
                <a:chOff x="981" y="878"/>
                <a:chExt cx="1743" cy="391"/>
              </a:xfrm>
            </p:grpSpPr>
            <p:sp>
              <p:nvSpPr>
                <p:cNvPr id="23586" name="Rectangle 19">
                  <a:extLst>
                    <a:ext uri="{FF2B5EF4-FFF2-40B4-BE49-F238E27FC236}">
                      <a16:creationId xmlns:a16="http://schemas.microsoft.com/office/drawing/2014/main" id="{E0CD4859-2B52-D6D5-73EA-2EAEA1ADB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" y="884"/>
                  <a:ext cx="1731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_tradnl" altLang="es-AR" sz="1800" b="1">
                    <a:cs typeface="Times New Roman" panose="02020603050405020304" pitchFamily="18" charset="0"/>
                  </a:endParaRPr>
                </a:p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hipertonía N (difícil de producir) </a:t>
                  </a:r>
                </a:p>
                <a:p>
                  <a:endParaRPr lang="es-ES_tradnl" altLang="es-AR" sz="1800" b="1"/>
                </a:p>
              </p:txBody>
            </p:sp>
            <p:sp>
              <p:nvSpPr>
                <p:cNvPr id="23587" name="Rectangle 20">
                  <a:extLst>
                    <a:ext uri="{FF2B5EF4-FFF2-40B4-BE49-F238E27FC236}">
                      <a16:creationId xmlns:a16="http://schemas.microsoft.com/office/drawing/2014/main" id="{6514B7B5-E093-137F-F765-BECBBDDF8D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" y="878"/>
                  <a:ext cx="174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5" name="Group 21">
                <a:extLst>
                  <a:ext uri="{FF2B5EF4-FFF2-40B4-BE49-F238E27FC236}">
                    <a16:creationId xmlns:a16="http://schemas.microsoft.com/office/drawing/2014/main" id="{7D970A59-879D-2EA2-EDD5-F7EE50E602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4" y="878"/>
                <a:ext cx="1235" cy="391"/>
                <a:chOff x="2724" y="878"/>
                <a:chExt cx="1235" cy="391"/>
              </a:xfrm>
            </p:grpSpPr>
            <p:sp>
              <p:nvSpPr>
                <p:cNvPr id="23584" name="Rectangle 22">
                  <a:extLst>
                    <a:ext uri="{FF2B5EF4-FFF2-40B4-BE49-F238E27FC236}">
                      <a16:creationId xmlns:a16="http://schemas.microsoft.com/office/drawing/2014/main" id="{8610F221-1B1A-CDFF-2C4A-7B7CB8656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884"/>
                  <a:ext cx="1223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presentes</a:t>
                  </a:r>
                  <a:r>
                    <a:rPr lang="es-ES_tradnl" altLang="es-AR" sz="1800"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s-ES_tradnl" altLang="es-AR" sz="1800"/>
                </a:p>
              </p:txBody>
            </p:sp>
            <p:sp>
              <p:nvSpPr>
                <p:cNvPr id="23585" name="Rectangle 23">
                  <a:extLst>
                    <a:ext uri="{FF2B5EF4-FFF2-40B4-BE49-F238E27FC236}">
                      <a16:creationId xmlns:a16="http://schemas.microsoft.com/office/drawing/2014/main" id="{34AADCA2-B5D5-7721-0E7D-A9AF59BA5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4" y="878"/>
                  <a:ext cx="123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6" name="Group 24">
                <a:extLst>
                  <a:ext uri="{FF2B5EF4-FFF2-40B4-BE49-F238E27FC236}">
                    <a16:creationId xmlns:a16="http://schemas.microsoft.com/office/drawing/2014/main" id="{0DB842A7-62A5-53EA-5378-59680DA455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81"/>
                <a:ext cx="981" cy="391"/>
                <a:chOff x="0" y="1281"/>
                <a:chExt cx="981" cy="391"/>
              </a:xfrm>
            </p:grpSpPr>
            <p:sp>
              <p:nvSpPr>
                <p:cNvPr id="23582" name="Rectangle 25">
                  <a:extLst>
                    <a:ext uri="{FF2B5EF4-FFF2-40B4-BE49-F238E27FC236}">
                      <a16:creationId xmlns:a16="http://schemas.microsoft.com/office/drawing/2014/main" id="{28A338B0-DC9F-244F-E307-7F6A85160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1287"/>
                  <a:ext cx="969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&gt; 4 meses</a:t>
                  </a:r>
                  <a:r>
                    <a:rPr lang="es-ES_tradnl" altLang="es-AR" sz="1800"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s-ES_tradnl" altLang="es-AR" sz="1800" b="1"/>
                </a:p>
              </p:txBody>
            </p:sp>
            <p:sp>
              <p:nvSpPr>
                <p:cNvPr id="23583" name="Rectangle 26">
                  <a:extLst>
                    <a:ext uri="{FF2B5EF4-FFF2-40B4-BE49-F238E27FC236}">
                      <a16:creationId xmlns:a16="http://schemas.microsoft.com/office/drawing/2014/main" id="{20E96611-F71C-DFAB-BD49-2592B37A00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81"/>
                  <a:ext cx="98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7" name="Group 27">
                <a:extLst>
                  <a:ext uri="{FF2B5EF4-FFF2-40B4-BE49-F238E27FC236}">
                    <a16:creationId xmlns:a16="http://schemas.microsoft.com/office/drawing/2014/main" id="{61701C6C-4DA6-F409-A70E-B77F0328D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1281"/>
                <a:ext cx="1743" cy="391"/>
                <a:chOff x="981" y="1281"/>
                <a:chExt cx="1743" cy="391"/>
              </a:xfrm>
            </p:grpSpPr>
            <p:sp>
              <p:nvSpPr>
                <p:cNvPr id="23580" name="Rectangle 28">
                  <a:extLst>
                    <a:ext uri="{FF2B5EF4-FFF2-40B4-BE49-F238E27FC236}">
                      <a16:creationId xmlns:a16="http://schemas.microsoft.com/office/drawing/2014/main" id="{19A80CCB-D796-163C-6CBA-BC43BE60E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" y="1287"/>
                  <a:ext cx="1731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N N</a:t>
                  </a:r>
                  <a:r>
                    <a:rPr lang="es-ES_tradnl" altLang="es-AR" sz="1800"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s-ES_tradnl" altLang="es-AR" sz="1800"/>
                </a:p>
              </p:txBody>
            </p:sp>
            <p:sp>
              <p:nvSpPr>
                <p:cNvPr id="23581" name="Rectangle 29">
                  <a:extLst>
                    <a:ext uri="{FF2B5EF4-FFF2-40B4-BE49-F238E27FC236}">
                      <a16:creationId xmlns:a16="http://schemas.microsoft.com/office/drawing/2014/main" id="{7978C5BA-D4C2-B573-7F9F-140125FEE2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" y="1281"/>
                  <a:ext cx="174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8" name="Group 30">
                <a:extLst>
                  <a:ext uri="{FF2B5EF4-FFF2-40B4-BE49-F238E27FC236}">
                    <a16:creationId xmlns:a16="http://schemas.microsoft.com/office/drawing/2014/main" id="{79601307-4633-4872-5E30-9DE22429A6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4" y="1281"/>
                <a:ext cx="1235" cy="391"/>
                <a:chOff x="2724" y="1281"/>
                <a:chExt cx="1235" cy="391"/>
              </a:xfrm>
            </p:grpSpPr>
            <p:sp>
              <p:nvSpPr>
                <p:cNvPr id="23578" name="Rectangle 31">
                  <a:extLst>
                    <a:ext uri="{FF2B5EF4-FFF2-40B4-BE49-F238E27FC236}">
                      <a16:creationId xmlns:a16="http://schemas.microsoft.com/office/drawing/2014/main" id="{27E9C05A-E158-DB5B-D803-D84BA3362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287"/>
                  <a:ext cx="1223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ausentes </a:t>
                  </a:r>
                </a:p>
                <a:p>
                  <a:endParaRPr lang="es-ES_tradnl" altLang="es-AR" sz="1800" b="1"/>
                </a:p>
              </p:txBody>
            </p:sp>
            <p:sp>
              <p:nvSpPr>
                <p:cNvPr id="23579" name="Rectangle 32">
                  <a:extLst>
                    <a:ext uri="{FF2B5EF4-FFF2-40B4-BE49-F238E27FC236}">
                      <a16:creationId xmlns:a16="http://schemas.microsoft.com/office/drawing/2014/main" id="{2DF82764-90E1-3F03-9BB6-EF4AD334E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4" y="1281"/>
                  <a:ext cx="123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69" name="Group 33">
                <a:extLst>
                  <a:ext uri="{FF2B5EF4-FFF2-40B4-BE49-F238E27FC236}">
                    <a16:creationId xmlns:a16="http://schemas.microsoft.com/office/drawing/2014/main" id="{5DFA7576-BD75-42F0-1176-2FAEDE5EB5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84"/>
                <a:ext cx="981" cy="391"/>
                <a:chOff x="0" y="1684"/>
                <a:chExt cx="981" cy="391"/>
              </a:xfrm>
            </p:grpSpPr>
            <p:sp>
              <p:nvSpPr>
                <p:cNvPr id="23576" name="Rectangle 34">
                  <a:extLst>
                    <a:ext uri="{FF2B5EF4-FFF2-40B4-BE49-F238E27FC236}">
                      <a16:creationId xmlns:a16="http://schemas.microsoft.com/office/drawing/2014/main" id="{7C396059-3170-ADFB-FE36-1E2B199371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" y="1690"/>
                  <a:ext cx="969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_tradnl" altLang="es-AR" sz="1800" b="1">
                    <a:cs typeface="Times New Roman" panose="02020603050405020304" pitchFamily="18" charset="0"/>
                  </a:endParaRPr>
                </a:p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Parálisis Cerebral </a:t>
                  </a:r>
                </a:p>
                <a:p>
                  <a:endParaRPr lang="es-ES_tradnl" altLang="es-AR" sz="1800" b="1"/>
                </a:p>
              </p:txBody>
            </p:sp>
            <p:sp>
              <p:nvSpPr>
                <p:cNvPr id="23577" name="Rectangle 35">
                  <a:extLst>
                    <a:ext uri="{FF2B5EF4-FFF2-40B4-BE49-F238E27FC236}">
                      <a16:creationId xmlns:a16="http://schemas.microsoft.com/office/drawing/2014/main" id="{9018188A-7714-69AE-97F9-0C1157532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84"/>
                  <a:ext cx="981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70" name="Group 36">
                <a:extLst>
                  <a:ext uri="{FF2B5EF4-FFF2-40B4-BE49-F238E27FC236}">
                    <a16:creationId xmlns:a16="http://schemas.microsoft.com/office/drawing/2014/main" id="{39852921-0148-B452-FB22-B42813A3A9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1" y="1684"/>
                <a:ext cx="1743" cy="391"/>
                <a:chOff x="981" y="1684"/>
                <a:chExt cx="1743" cy="391"/>
              </a:xfrm>
            </p:grpSpPr>
            <p:sp>
              <p:nvSpPr>
                <p:cNvPr id="23574" name="Rectangle 37">
                  <a:extLst>
                    <a:ext uri="{FF2B5EF4-FFF2-40B4-BE49-F238E27FC236}">
                      <a16:creationId xmlns:a16="http://schemas.microsoft.com/office/drawing/2014/main" id="{1C9B92FF-A89F-68CF-8483-B548587F4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7" y="1690"/>
                  <a:ext cx="1731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hipertonía aumentados</a:t>
                  </a:r>
                  <a:r>
                    <a:rPr lang="es-ES_tradnl" altLang="es-AR" sz="1800">
                      <a:cs typeface="Times New Roman" panose="02020603050405020304" pitchFamily="18" charset="0"/>
                    </a:rPr>
                    <a:t> </a:t>
                  </a:r>
                </a:p>
                <a:p>
                  <a:endParaRPr lang="es-ES_tradnl" altLang="es-AR" sz="1800"/>
                </a:p>
              </p:txBody>
            </p:sp>
            <p:sp>
              <p:nvSpPr>
                <p:cNvPr id="23575" name="Rectangle 38">
                  <a:extLst>
                    <a:ext uri="{FF2B5EF4-FFF2-40B4-BE49-F238E27FC236}">
                      <a16:creationId xmlns:a16="http://schemas.microsoft.com/office/drawing/2014/main" id="{FE170B14-BBC8-4CFD-2E18-C19514E6C9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81" y="1684"/>
                  <a:ext cx="1743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  <p:grpSp>
            <p:nvGrpSpPr>
              <p:cNvPr id="23571" name="Group 39">
                <a:extLst>
                  <a:ext uri="{FF2B5EF4-FFF2-40B4-BE49-F238E27FC236}">
                    <a16:creationId xmlns:a16="http://schemas.microsoft.com/office/drawing/2014/main" id="{5F6D2E11-142C-04D3-5551-A370FF60CA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4" y="1684"/>
                <a:ext cx="1235" cy="391"/>
                <a:chOff x="2724" y="1684"/>
                <a:chExt cx="1235" cy="391"/>
              </a:xfrm>
            </p:grpSpPr>
            <p:sp>
              <p:nvSpPr>
                <p:cNvPr id="23572" name="Rectangle 40">
                  <a:extLst>
                    <a:ext uri="{FF2B5EF4-FFF2-40B4-BE49-F238E27FC236}">
                      <a16:creationId xmlns:a16="http://schemas.microsoft.com/office/drawing/2014/main" id="{2DF07516-9758-51D2-325B-01DB75A38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0" y="1690"/>
                  <a:ext cx="1223" cy="3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r>
                    <a:rPr lang="es-ES_tradnl" altLang="es-AR" sz="1800" b="1">
                      <a:cs typeface="Times New Roman" panose="02020603050405020304" pitchFamily="18" charset="0"/>
                    </a:rPr>
                    <a:t>persistentes </a:t>
                  </a:r>
                </a:p>
                <a:p>
                  <a:endParaRPr lang="es-ES_tradnl" altLang="es-AR" sz="1800" b="1"/>
                </a:p>
              </p:txBody>
            </p:sp>
            <p:sp>
              <p:nvSpPr>
                <p:cNvPr id="23573" name="Rectangle 41">
                  <a:extLst>
                    <a:ext uri="{FF2B5EF4-FFF2-40B4-BE49-F238E27FC236}">
                      <a16:creationId xmlns:a16="http://schemas.microsoft.com/office/drawing/2014/main" id="{E51EE0E8-54CB-6225-D6D5-AB2CE1205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24" y="1684"/>
                  <a:ext cx="1235" cy="39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902030302020204" pitchFamily="66" charset="0"/>
                    </a:defRPr>
                  </a:lvl9pPr>
                </a:lstStyle>
                <a:p>
                  <a:endParaRPr lang="es-ES" altLang="es-AR"/>
                </a:p>
              </p:txBody>
            </p:sp>
          </p:grpSp>
        </p:grpSp>
        <p:sp>
          <p:nvSpPr>
            <p:cNvPr id="23559" name="Rectangle 42">
              <a:extLst>
                <a:ext uri="{FF2B5EF4-FFF2-40B4-BE49-F238E27FC236}">
                  <a16:creationId xmlns:a16="http://schemas.microsoft.com/office/drawing/2014/main" id="{0E139299-028E-AED1-2FB0-D6FCF0878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472"/>
              <a:ext cx="3965" cy="160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s-ES" alt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C009F7A-934D-AFE1-3A58-76B9EB81A6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br>
              <a:rPr lang="es-MX" b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PRIMER MES</a:t>
            </a:r>
            <a:r>
              <a:rPr lang="es-ES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br>
              <a:rPr lang="es-ES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s-ES" b="1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01666E1-3690-B8FB-7999-B4E6A26D977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793875"/>
            <a:ext cx="3968750" cy="3725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AR" sz="20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Se mantiene en actitud de flexión y un poco rígido.</a:t>
            </a:r>
            <a:endParaRPr lang="es-MX" altLang="es-AR" sz="20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0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Los puños cerrados, antebrazos flexionados sobre los brazos, muslos y piernas ligeramente flexionados.</a:t>
            </a:r>
            <a:endParaRPr lang="es-MX" altLang="es-AR" sz="20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0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No sostiene la cabeza, pero la mueve hacia los lados.</a:t>
            </a:r>
            <a:endParaRPr lang="es-MX" altLang="es-AR" sz="20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0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Al levantarlo la cabeza cae a los lados o hacia atrás</a:t>
            </a:r>
            <a:r>
              <a:rPr lang="es-MX" altLang="es-AR" sz="20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s-MX" altLang="es-AR" sz="20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4580" name="Picture 7" descr="http://www.dr-ramiro-pediatra.com/fotos/recienacido.jpg">
            <a:extLst>
              <a:ext uri="{FF2B5EF4-FFF2-40B4-BE49-F238E27FC236}">
                <a16:creationId xmlns:a16="http://schemas.microsoft.com/office/drawing/2014/main" id="{D5B79463-F744-A4AF-EB96-0B4D120CAB2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2408238"/>
            <a:ext cx="3968750" cy="2498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1" grpId="0" build="p" autoUpdateAnimBg="0" advAuto="100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A9C8050-078F-A252-06F0-BD4740B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96250" cy="690563"/>
          </a:xfrm>
        </p:spPr>
        <p:txBody>
          <a:bodyPr/>
          <a:lstStyle/>
          <a:p>
            <a:pPr>
              <a:defRPr/>
            </a:pPr>
            <a:br>
              <a:rPr lang="es-MX" b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</a:b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PRIMER MES</a:t>
            </a:r>
            <a:r>
              <a:rPr lang="es-ES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br>
              <a:rPr lang="es-ES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es-ES" b="1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54F31C0-FCCB-1C3C-32A9-71E649BC1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73163"/>
            <a:ext cx="9525000" cy="4484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</a:t>
            </a: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evanta el mentón, voltea la cabeza y la levanta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momentáneamente.</a:t>
            </a:r>
            <a:endParaRPr lang="es-MX" altLang="es-AR" sz="24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s-MX" altLang="es-AR" sz="24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Prefiere mirar los rostros de las personas y sigue un objeto con la vista. 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(Reflejo de ojo de muñeca) </a:t>
            </a:r>
          </a:p>
          <a:p>
            <a:pPr>
              <a:lnSpc>
                <a:spcPct val="90000"/>
              </a:lnSpc>
            </a:pPr>
            <a:endParaRPr lang="es-MX" altLang="es-AR" sz="24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Si 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se </a:t>
            </a: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estimula la palma de su mano, agarrará 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el</a:t>
            </a: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dedo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. Reflejo de prensión </a:t>
            </a:r>
          </a:p>
          <a:p>
            <a:pPr>
              <a:lnSpc>
                <a:spcPct val="90000"/>
              </a:lnSpc>
            </a:pPr>
            <a:endParaRPr lang="es-MX" altLang="es-AR" sz="24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Si 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se le</a:t>
            </a: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habla o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se </a:t>
            </a: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lo toca comenzará a sonreír.</a:t>
            </a:r>
            <a:endParaRPr lang="es-MX" altLang="es-AR" sz="24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MX" altLang="es-AR" sz="2400" b="1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Duerme la mayor parte del día y se despierta cada dos o tres horas para alimentarse.</a:t>
            </a:r>
            <a:r>
              <a:rPr lang="es-MX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Ritmos circadianos</a:t>
            </a:r>
            <a: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 </a:t>
            </a:r>
            <a:br>
              <a:rPr lang="es-ES" altLang="es-AR" sz="2400" b="1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</a:br>
            <a:endParaRPr lang="es-ES" altLang="es-AR" sz="2400" b="1">
              <a:latin typeface="Comic Sans MS" panose="030F09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 advAuto="100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BF128A0E-C563-35AE-55FC-B71341A8F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sz="4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SEGUNDO MES</a:t>
            </a:r>
            <a:br>
              <a:rPr lang="es-ES" sz="4800" b="1">
                <a:solidFill>
                  <a:schemeClr val="accent2"/>
                </a:solidFill>
                <a:latin typeface="Arial Narrow" pitchFamily="34" charset="0"/>
              </a:rPr>
            </a:br>
            <a:endParaRPr lang="es-ES" sz="4800" b="1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27CC6BEF-0022-47B8-4E79-B3115207F61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1793875"/>
            <a:ext cx="3968750" cy="3725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AR" sz="2800" b="1">
                <a:latin typeface="Comic Sans MS" panose="030F0902030302020204" pitchFamily="66" charset="0"/>
              </a:rPr>
              <a:t>Sigue objetos o personas con la vista </a:t>
            </a:r>
          </a:p>
          <a:p>
            <a:pPr>
              <a:lnSpc>
                <a:spcPct val="90000"/>
              </a:lnSpc>
            </a:pPr>
            <a:r>
              <a:rPr lang="es-ES" altLang="es-AR" sz="2800" b="1">
                <a:latin typeface="Comic Sans MS" panose="030F0902030302020204" pitchFamily="66" charset="0"/>
              </a:rPr>
              <a:t>Fija la mirada </a:t>
            </a:r>
          </a:p>
          <a:p>
            <a:pPr>
              <a:lnSpc>
                <a:spcPct val="90000"/>
              </a:lnSpc>
            </a:pPr>
            <a:r>
              <a:rPr lang="es-ES" altLang="es-AR" sz="2800" b="1">
                <a:latin typeface="Comic Sans MS" panose="030F0902030302020204" pitchFamily="66" charset="0"/>
              </a:rPr>
              <a:t>Mira su mano y se la lleva a la boca </a:t>
            </a:r>
          </a:p>
          <a:p>
            <a:pPr>
              <a:lnSpc>
                <a:spcPct val="90000"/>
              </a:lnSpc>
            </a:pPr>
            <a:r>
              <a:rPr lang="es-ES" altLang="es-AR" sz="2800" b="1">
                <a:latin typeface="Comic Sans MS" panose="030F0902030302020204" pitchFamily="66" charset="0"/>
              </a:rPr>
              <a:t>Sostiene su cabeza al levantarlo </a:t>
            </a:r>
          </a:p>
          <a:p>
            <a:pPr>
              <a:lnSpc>
                <a:spcPct val="90000"/>
              </a:lnSpc>
              <a:buFontTx/>
              <a:buNone/>
            </a:pPr>
            <a:endParaRPr lang="es-MX" altLang="es-AR" sz="2800" b="1">
              <a:solidFill>
                <a:schemeClr val="accent2"/>
              </a:solidFill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s-MX" altLang="es-AR" sz="2800" b="1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628" name="Picture 9" descr="http://www.dr-ramiro-pediatra.com/fotos/lyra023b.jpg">
            <a:extLst>
              <a:ext uri="{FF2B5EF4-FFF2-40B4-BE49-F238E27FC236}">
                <a16:creationId xmlns:a16="http://schemas.microsoft.com/office/drawing/2014/main" id="{BBF52ED5-B4A6-0EA4-7BAD-69B1A1A7C79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8" y="1725613"/>
            <a:ext cx="3968750" cy="26527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utoUpdateAnimBg="0"/>
      <p:bldP spid="28677" grpId="0" build="p" autoUpdateAnimBg="0" advAuto="100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786005B-FC6C-4440-D2B5-34D35A266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50213" cy="1035050"/>
          </a:xfrm>
        </p:spPr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TERCER MES</a:t>
            </a:r>
            <a:r>
              <a:rPr lang="es-ES" b="1">
                <a:solidFill>
                  <a:srgbClr val="004080"/>
                </a:solidFill>
                <a:latin typeface="Comic Sans MS" pitchFamily="66" charset="0"/>
              </a:rPr>
              <a:t>  </a:t>
            </a:r>
            <a:br>
              <a:rPr lang="es-ES" b="1">
                <a:solidFill>
                  <a:srgbClr val="004080"/>
                </a:solidFill>
                <a:latin typeface="Comic Sans MS" pitchFamily="66" charset="0"/>
              </a:rPr>
            </a:br>
            <a:endParaRPr lang="es-ES" b="1">
              <a:solidFill>
                <a:srgbClr val="004080"/>
              </a:solidFill>
              <a:latin typeface="Comic Sans MS" pitchFamily="66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BB688CB-7025-D9D9-AE2E-3A21D640DE8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914400"/>
            <a:ext cx="3968750" cy="36909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los brazos extendidos levanta la cabeza y el tórax.</a:t>
            </a:r>
            <a:b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Domina los movimientos de la cabeza, la cual ya logra sostener. </a:t>
            </a:r>
            <a:b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interesa por los juguetes y le gusta el contacto con la gente.</a:t>
            </a:r>
          </a:p>
          <a:p>
            <a:pPr>
              <a:lnSpc>
                <a:spcPct val="75000"/>
              </a:lnSpc>
            </a:pPr>
            <a:endParaRPr lang="es-ES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Escucha la música y expresa sonidos. </a:t>
            </a:r>
            <a:br>
              <a:rPr lang="es-ES" altLang="es-AR" sz="2400" b="1"/>
            </a:br>
            <a:endParaRPr lang="es-ES" altLang="es-AR" sz="2400" b="1"/>
          </a:p>
          <a:p>
            <a:pPr>
              <a:lnSpc>
                <a:spcPct val="90000"/>
              </a:lnSpc>
            </a:pPr>
            <a:endParaRPr lang="es-ES" altLang="es-AR" sz="2400" b="1"/>
          </a:p>
        </p:txBody>
      </p:sp>
      <p:pic>
        <p:nvPicPr>
          <p:cNvPr id="27653" name="Picture 13" descr="http://www.dr-ramiro-pediatra.com/fotos/mirror.jpg">
            <a:extLst>
              <a:ext uri="{FF2B5EF4-FFF2-40B4-BE49-F238E27FC236}">
                <a16:creationId xmlns:a16="http://schemas.microsoft.com/office/drawing/2014/main" id="{2D17C5F6-3122-42E3-4388-779D78A147B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6538" y="3449638"/>
            <a:ext cx="2462212" cy="1519237"/>
          </a:xfrm>
          <a:noFill/>
        </p:spPr>
      </p:pic>
      <p:pic>
        <p:nvPicPr>
          <p:cNvPr id="27654" name="Picture 15" descr="D:\Mis documentos\f-desarrollo3.gif">
            <a:extLst>
              <a:ext uri="{FF2B5EF4-FFF2-40B4-BE49-F238E27FC236}">
                <a16:creationId xmlns:a16="http://schemas.microsoft.com/office/drawing/2014/main" id="{E68420CF-775B-CBA8-275C-E1E82FB48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17650"/>
            <a:ext cx="23812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:a16="http://schemas.microsoft.com/office/drawing/2014/main" id="{53FC3C02-DFAA-90E0-9B68-F37EEBFA8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6076" y="296838"/>
            <a:ext cx="8099425" cy="10350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s-ES" altLang="es-AR" sz="1100" b="1" dirty="0">
                <a:latin typeface="+mj-lt"/>
                <a:ea typeface="+mj-ea"/>
                <a:cs typeface="+mj-cs"/>
              </a:rPr>
            </a:br>
            <a:br>
              <a:rPr lang="es-ES" altLang="es-AR" sz="1100" b="1" dirty="0">
                <a:latin typeface="+mj-lt"/>
                <a:ea typeface="+mj-ea"/>
                <a:cs typeface="+mj-cs"/>
              </a:rPr>
            </a:br>
            <a:br>
              <a:rPr lang="es-ES" altLang="es-AR" sz="1100" b="1" dirty="0">
                <a:latin typeface="+mj-lt"/>
                <a:ea typeface="+mj-ea"/>
                <a:cs typeface="+mj-cs"/>
              </a:rPr>
            </a:br>
            <a:r>
              <a:rPr lang="es-ES" altLang="es-AR" sz="3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Organización Psicomotriz</a:t>
            </a:r>
            <a:r>
              <a:rPr lang="es-ES" altLang="es-AR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br>
              <a:rPr lang="es-ES" altLang="es-AR" sz="36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s-ES" altLang="es-AR" sz="1100" dirty="0">
                <a:latin typeface="+mj-lt"/>
                <a:ea typeface="+mj-ea"/>
                <a:cs typeface="+mj-cs"/>
              </a:rPr>
            </a:br>
            <a:endParaRPr lang="es-ES" altLang="es-AR" sz="11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7893" name="CuadroTexto 2">
            <a:extLst>
              <a:ext uri="{FF2B5EF4-FFF2-40B4-BE49-F238E27FC236}">
                <a16:creationId xmlns:a16="http://schemas.microsoft.com/office/drawing/2014/main" id="{320543DF-21DE-613D-436B-F96405CB1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437599"/>
              </p:ext>
            </p:extLst>
          </p:nvPr>
        </p:nvGraphicFramePr>
        <p:xfrm>
          <a:off x="712788" y="1793875"/>
          <a:ext cx="8099425" cy="3725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AB9190B4-D9D4-28CB-66E7-ACFECF296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CUARTO MES</a:t>
            </a:r>
            <a:r>
              <a:rPr lang="es-ES" b="1">
                <a:solidFill>
                  <a:srgbClr val="00408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s-ES" b="1">
                <a:solidFill>
                  <a:srgbClr val="004080"/>
                </a:solidFill>
                <a:latin typeface="Comic Sans MS" pitchFamily="66" charset="0"/>
                <a:cs typeface="Times New Roman" pitchFamily="18" charset="0"/>
              </a:rPr>
            </a:br>
            <a:endParaRPr lang="es-ES" b="1">
              <a:solidFill>
                <a:srgbClr val="00408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F0881E88-6F84-EF56-7B63-6D1909A50DE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1793875"/>
            <a:ext cx="3968750" cy="3725863"/>
          </a:xfrm>
        </p:spPr>
        <p:txBody>
          <a:bodyPr/>
          <a:lstStyle/>
          <a:p>
            <a:r>
              <a:rPr lang="es-ES" altLang="es-AR" sz="2800" b="1">
                <a:latin typeface="Arial" panose="020B0604020202020204" pitchFamily="34" charset="0"/>
                <a:cs typeface="Times New Roman" panose="02020603050405020304" pitchFamily="18" charset="0"/>
              </a:rPr>
              <a:t>Levanta la cabeza y el tórax. </a:t>
            </a:r>
            <a:endParaRPr lang="es-MX" altLang="es-AR" sz="28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s-MX" altLang="es-AR" sz="28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altLang="es-AR" sz="2800" b="1">
                <a:latin typeface="Arial" panose="020B0604020202020204" pitchFamily="34" charset="0"/>
                <a:cs typeface="Times New Roman" panose="02020603050405020304" pitchFamily="18" charset="0"/>
              </a:rPr>
              <a:t>Agarra objetos y los lleva a la boca. </a:t>
            </a:r>
            <a:br>
              <a:rPr lang="es-ES" altLang="es-AR" sz="2800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s-MX" altLang="es-AR" sz="28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8" descr="D:\Mis documentos\f-desarrollo4.gif">
            <a:extLst>
              <a:ext uri="{FF2B5EF4-FFF2-40B4-BE49-F238E27FC236}">
                <a16:creationId xmlns:a16="http://schemas.microsoft.com/office/drawing/2014/main" id="{A2F9B55C-513B-FE88-0A07-9CA3B7B1A569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1241425"/>
            <a:ext cx="4206875" cy="42783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build="p" autoUpdateAnimBg="0" advAuto="100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277335E-07FE-28F8-454E-8B989D334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CUARTO MES</a:t>
            </a:r>
            <a:r>
              <a:rPr lang="es-ES" b="1">
                <a:solidFill>
                  <a:srgbClr val="00408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es-ES" b="1">
                <a:solidFill>
                  <a:srgbClr val="004080"/>
                </a:solidFill>
                <a:latin typeface="Comic Sans MS" pitchFamily="66" charset="0"/>
                <a:cs typeface="Times New Roman" pitchFamily="18" charset="0"/>
              </a:rPr>
            </a:br>
            <a:endParaRPr lang="es-ES" b="1">
              <a:solidFill>
                <a:srgbClr val="00408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FD76357F-B652-1A24-9139-F5B82E2ABA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793875"/>
            <a:ext cx="3968750" cy="3725863"/>
          </a:xfrm>
        </p:spPr>
        <p:txBody>
          <a:bodyPr/>
          <a:lstStyle/>
          <a:p>
            <a:r>
              <a:rPr lang="es-ES" altLang="es-AR" sz="2800" b="1">
                <a:latin typeface="Arial" panose="020B0604020202020204" pitchFamily="34" charset="0"/>
                <a:cs typeface="Times New Roman" panose="02020603050405020304" pitchFamily="18" charset="0"/>
              </a:rPr>
              <a:t>Al sentarlo mantiene firme la cabeza. </a:t>
            </a:r>
            <a:br>
              <a:rPr lang="es-ES" altLang="es-AR" sz="2800" b="1"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es-MX" altLang="es-AR" sz="28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s-ES" altLang="es-AR" sz="2800" b="1">
                <a:latin typeface="Arial" panose="020B0604020202020204" pitchFamily="34" charset="0"/>
                <a:cs typeface="Times New Roman" panose="02020603050405020304" pitchFamily="18" charset="0"/>
              </a:rPr>
              <a:t>Ríe a carcajadas y se excita al ver la comida. </a:t>
            </a:r>
          </a:p>
          <a:p>
            <a:endParaRPr lang="es-ES" altLang="es-AR" sz="2800"/>
          </a:p>
        </p:txBody>
      </p:sp>
      <p:pic>
        <p:nvPicPr>
          <p:cNvPr id="29700" name="Picture 7" descr="D:\Mis documentos\img2.jpg">
            <a:extLst>
              <a:ext uri="{FF2B5EF4-FFF2-40B4-BE49-F238E27FC236}">
                <a16:creationId xmlns:a16="http://schemas.microsoft.com/office/drawing/2014/main" id="{8CEB8038-A8F0-4964-3C16-A2423134013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2495550"/>
            <a:ext cx="3968750" cy="2322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 advAuto="100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0FB443F2-95F4-9DA4-906A-C2A6FECFC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1035050"/>
          </a:xfrm>
        </p:spPr>
        <p:txBody>
          <a:bodyPr/>
          <a:lstStyle/>
          <a:p>
            <a:pPr>
              <a:defRPr/>
            </a:pPr>
            <a:r>
              <a:rPr lang="es-ES_tradnl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QUINTO MES</a:t>
            </a:r>
            <a:r>
              <a:rPr lang="es-ES_tradnl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br>
              <a:rPr lang="es-ES_tradnl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es-ES" b="1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4516" name="Rectangle 1028">
            <a:extLst>
              <a:ext uri="{FF2B5EF4-FFF2-40B4-BE49-F238E27FC236}">
                <a16:creationId xmlns:a16="http://schemas.microsoft.com/office/drawing/2014/main" id="{43745EAA-8F66-4A22-ACFB-A1B24D20406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066800"/>
            <a:ext cx="5240337" cy="2946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Se lleva los pies a la boca.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Logra movilizarse "arrastrándose" para agarrar un objeto. 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 da la vuelta de boca abajo a boca arriba.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Puede pasar un objeto de una mano a la otra.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Sostiene su tetero con las manos. 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Reconoce a sus familiares y se atemoriza de los extraños. 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Entiende su nombre.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- Se resiste a que le quiten un juguete</a:t>
            </a:r>
            <a:r>
              <a:rPr lang="es-ES_tradnl" altLang="es-AR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altLang="es-AR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4" name="Picture 1031" descr="D:\Mis documentos\f-desarrollo1.gif">
            <a:extLst>
              <a:ext uri="{FF2B5EF4-FFF2-40B4-BE49-F238E27FC236}">
                <a16:creationId xmlns:a16="http://schemas.microsoft.com/office/drawing/2014/main" id="{D0EBAB80-F69F-32AC-0A9F-0F7B23FEE6B1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063" y="1793875"/>
            <a:ext cx="3125787" cy="3725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6" grpId="0" build="p" autoUpdateAnimBg="0" advAuto="100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9C05430-6F85-2C9E-29DB-9F306BA27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SEXTO MES</a:t>
            </a:r>
            <a:r>
              <a:rPr lang="es-ES" b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s-ES" b="1" u="sng">
                <a:solidFill>
                  <a:srgbClr val="800040"/>
                </a:solidFill>
                <a:cs typeface="Times New Roman" pitchFamily="18" charset="0"/>
              </a:rPr>
            </a:br>
            <a:endParaRPr lang="es-ES" b="1" u="sng">
              <a:solidFill>
                <a:srgbClr val="800040"/>
              </a:solidFill>
              <a:cs typeface="Times New Roman" pitchFamily="18" charset="0"/>
            </a:endParaRP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C8122010-2B22-C626-149F-65A09E3D966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3968750" cy="3725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mantiene sentado brevemente con apoyo. </a:t>
            </a:r>
          </a:p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 objetos de una mano a otra y juega con las manos. </a:t>
            </a:r>
          </a:p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Repite sílabas. </a:t>
            </a:r>
          </a:p>
          <a:p>
            <a:pPr>
              <a:lnSpc>
                <a:spcPct val="90000"/>
              </a:lnSpc>
            </a:pPr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 la cabeza firmemente y la voltea como respuesta a los estímulos visuales o auditivos. </a:t>
            </a:r>
            <a:endParaRPr lang="es-ES" altLang="es-AR" sz="240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s-ES" altLang="es-AR" sz="2400"/>
          </a:p>
        </p:txBody>
      </p:sp>
      <p:pic>
        <p:nvPicPr>
          <p:cNvPr id="31748" name="Picture 11" descr="http://www.dr-ramiro-pediatra.com/fotos/JessupEating.jpg">
            <a:extLst>
              <a:ext uri="{FF2B5EF4-FFF2-40B4-BE49-F238E27FC236}">
                <a16:creationId xmlns:a16="http://schemas.microsoft.com/office/drawing/2014/main" id="{146BF82B-1EB7-FFD6-A198-2072DE2C8AA4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8" y="2487613"/>
            <a:ext cx="3968750" cy="2338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8" grpId="0" build="p" autoUpdateAnimBg="0" advAuto="100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>
            <a:extLst>
              <a:ext uri="{FF2B5EF4-FFF2-40B4-BE49-F238E27FC236}">
                <a16:creationId xmlns:a16="http://schemas.microsoft.com/office/drawing/2014/main" id="{19F9A2C1-1F4F-002A-FD90-7FD9BF129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99425" cy="1035050"/>
          </a:xfrm>
        </p:spPr>
        <p:txBody>
          <a:bodyPr/>
          <a:lstStyle/>
          <a:p>
            <a:pPr>
              <a:defRPr/>
            </a:pPr>
            <a:r>
              <a:rPr lang="es-ES_tradnl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SÉPTIMO MES</a:t>
            </a:r>
            <a:endParaRPr lang="es-ES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8612" name="Rectangle 1028">
            <a:extLst>
              <a:ext uri="{FF2B5EF4-FFF2-40B4-BE49-F238E27FC236}">
                <a16:creationId xmlns:a16="http://schemas.microsoft.com/office/drawing/2014/main" id="{DEE1AF59-A5F8-4484-87E6-8410490CA85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1295400"/>
            <a:ext cx="3968750" cy="39481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Se sienta solo, sin apoyo y por más tiempo.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Se para sosteniéndose de los muebles.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Habla varias sílabas e imita sonidos.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Sostiene una cucharita.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s-ES_tradnl" altLang="es-AR" sz="2400" b="1">
                <a:solidFill>
                  <a:srgbClr val="00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Puede tomar un objeto en cada mano y golpear uno contra el otro</a:t>
            </a:r>
            <a:r>
              <a:rPr lang="es-ES" altLang="es-AR" sz="2400" b="1"/>
              <a:t> </a:t>
            </a:r>
          </a:p>
        </p:txBody>
      </p:sp>
      <p:pic>
        <p:nvPicPr>
          <p:cNvPr id="32772" name="Picture 1031" descr="http://www.dr-ramiro-pediatra.com/fotos/SITTINGUP1.jpg">
            <a:extLst>
              <a:ext uri="{FF2B5EF4-FFF2-40B4-BE49-F238E27FC236}">
                <a16:creationId xmlns:a16="http://schemas.microsoft.com/office/drawing/2014/main" id="{1BFF009B-F113-5438-DED9-4103502F634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788" y="2362200"/>
            <a:ext cx="3968750" cy="25892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2" grpId="0" build="p" autoUpdateAnimBg="0" advAuto="1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C114AC5-7478-5FF4-EC40-97F47CE895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OCTAVO MES</a:t>
            </a:r>
            <a:endParaRPr lang="es-ES" b="1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A499169-E9EC-3B5D-C13D-C97092AA33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793875"/>
            <a:ext cx="3968750" cy="3725863"/>
          </a:xfrm>
        </p:spPr>
        <p:txBody>
          <a:bodyPr/>
          <a:lstStyle/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para apoyando el cuerpo en algo firme.</a:t>
            </a: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 sus manos para agarrar objetos. </a:t>
            </a: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aplaudir y hacer ademanes de "adiós".</a:t>
            </a: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Toca, sonríe y besa su imagen en un espejo. </a:t>
            </a:r>
            <a:endParaRPr lang="es-ES" altLang="es-AR" sz="2400" b="1">
              <a:cs typeface="Times New Roman" panose="02020603050405020304" pitchFamily="18" charset="0"/>
            </a:endParaRPr>
          </a:p>
          <a:p>
            <a:endParaRPr lang="es-ES" altLang="es-AR" sz="2400" b="1"/>
          </a:p>
        </p:txBody>
      </p:sp>
      <p:pic>
        <p:nvPicPr>
          <p:cNvPr id="33796" name="Picture 7" descr="http://www.dr-ramiro-pediatra.com/fotos/peekaboo1.jpg">
            <a:extLst>
              <a:ext uri="{FF2B5EF4-FFF2-40B4-BE49-F238E27FC236}">
                <a16:creationId xmlns:a16="http://schemas.microsoft.com/office/drawing/2014/main" id="{75BC5D6F-32F4-EF43-4044-7E7F6F0184F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2363788"/>
            <a:ext cx="3968750" cy="2587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 advAuto="100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299734E-5E39-1316-329E-799BA3C35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NOVENO MES</a:t>
            </a:r>
            <a:r>
              <a:rPr lang="es-ES_tradnl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br>
              <a:rPr lang="es-ES_tradnl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</a:br>
            <a:endParaRPr lang="es-ES" b="1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2F2F055C-21A5-7DEC-51F4-13DEF06C1C7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676400"/>
            <a:ext cx="3968750" cy="37258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pone de pie con apoyo, "gatea" o se arrastra.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Recoge los objetos utilizando los dedos pulgar o índice.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Intenta agarrar los juguetes que se caen.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_tradnl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Repite sonidos consonantes como mamá o papá.</a:t>
            </a: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_tradnl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0" name="Picture 7" descr="http://www.dr-ramiro-pediatra.com/gifs/cuna.gif">
            <a:extLst>
              <a:ext uri="{FF2B5EF4-FFF2-40B4-BE49-F238E27FC236}">
                <a16:creationId xmlns:a16="http://schemas.microsoft.com/office/drawing/2014/main" id="{696131DB-500D-FDE4-8AFB-4D4E11C6C8FD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88" y="1981200"/>
            <a:ext cx="3440112" cy="3538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 advAuto="100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98CCF19C-CC34-BC8D-2115-82C4006EB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8099425" cy="1103313"/>
          </a:xfrm>
        </p:spPr>
        <p:txBody>
          <a:bodyPr/>
          <a:lstStyle/>
          <a:p>
            <a:pPr>
              <a:defRPr/>
            </a:pPr>
            <a:r>
              <a:rPr lang="es-MX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DOCE MESES</a:t>
            </a:r>
            <a:r>
              <a:rPr lang="es-MX"/>
              <a:t> </a:t>
            </a:r>
            <a:endParaRPr lang="es-ES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0FBDAAD8-E1A8-2B76-390A-6A6E2BAE5D6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843463" y="1173163"/>
            <a:ext cx="4681537" cy="4346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- Permanece de pie en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equilibrio, apoyado en una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pared. 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- Se separa y da algún paso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solo, hacia la madre.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- Estando de pie se inclina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agarrándose de algún apoyo.</a:t>
            </a:r>
            <a:r>
              <a:rPr lang="es-ES" altLang="es-A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- Estando sentado, empuja la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pelota con un pie.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- Mete la pieza en el tarro, tres</a:t>
            </a: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o cuatro a la vez.</a:t>
            </a: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br>
              <a:rPr lang="es-ES" altLang="es-AR" sz="2400" b="1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es-AR" sz="2400" b="1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7" descr="D:\Mis documentos\f-desarrollo2.gif">
            <a:extLst>
              <a:ext uri="{FF2B5EF4-FFF2-40B4-BE49-F238E27FC236}">
                <a16:creationId xmlns:a16="http://schemas.microsoft.com/office/drawing/2014/main" id="{652316AB-656A-9B18-84CB-9182C3A07AAF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4713" y="1793875"/>
            <a:ext cx="3649662" cy="3725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autoUpdateAnimBg="0"/>
      <p:bldP spid="88068" grpId="0" build="p" autoUpdateAnimBg="0" advAuto="100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21065BC-E526-2B4E-004B-B1D038BAE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8099425" cy="1103313"/>
          </a:xfrm>
        </p:spPr>
        <p:txBody>
          <a:bodyPr/>
          <a:lstStyle/>
          <a:p>
            <a:pPr>
              <a:defRPr/>
            </a:pPr>
            <a:r>
              <a:rPr lang="es-MX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DOCE MESES</a:t>
            </a:r>
            <a:r>
              <a:rPr lang="es-MX"/>
              <a:t> </a:t>
            </a:r>
            <a:endParaRPr lang="es-ES"/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05F1BF32-8311-A595-A8FA-EEBDB9A48B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1219200"/>
            <a:ext cx="4681538" cy="43465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Ya no deja caer los juguetes</a:t>
            </a:r>
          </a:p>
          <a:p>
            <a:pPr>
              <a:lnSpc>
                <a:spcPct val="70000"/>
              </a:lnSpc>
            </a:pP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Ofrece voluntariamente los propios juguetes para jugar juntos.</a:t>
            </a:r>
          </a:p>
          <a:p>
            <a:pPr>
              <a:lnSpc>
                <a:spcPct val="70000"/>
              </a:lnSpc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Puede enseñar quiénes </a:t>
            </a:r>
            <a:r>
              <a:rPr lang="es-MX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papá y mamá en una foto. </a:t>
            </a:r>
          </a:p>
          <a:p>
            <a:pPr>
              <a:lnSpc>
                <a:spcPct val="70000"/>
              </a:lnSpc>
            </a:pPr>
            <a:endParaRPr lang="es-MX" altLang="es-AR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Distingue los juguetes y los lugares.</a:t>
            </a:r>
          </a:p>
          <a:p>
            <a:pPr>
              <a:lnSpc>
                <a:spcPct val="70000"/>
              </a:lnSpc>
            </a:pPr>
            <a:endParaRPr lang="es-ES" altLang="es-AR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Dice </a:t>
            </a:r>
            <a:r>
              <a:rPr lang="es-MX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mamá</a:t>
            </a:r>
            <a:r>
              <a:rPr lang="es-MX" altLang="es-AR" sz="2400" b="1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>
              <a:buFontTx/>
              <a:buNone/>
            </a:pPr>
            <a:endParaRPr lang="es-ES" altLang="es-AR" sz="2400" b="1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868" name="Group 25">
            <a:extLst>
              <a:ext uri="{FF2B5EF4-FFF2-40B4-BE49-F238E27FC236}">
                <a16:creationId xmlns:a16="http://schemas.microsoft.com/office/drawing/2014/main" id="{2DCAE175-3CE6-B09C-016F-BCD66D55382C}"/>
              </a:ext>
            </a:extLst>
          </p:cNvPr>
          <p:cNvGrpSpPr>
            <a:grpSpLocks/>
          </p:cNvGrpSpPr>
          <p:nvPr/>
        </p:nvGrpSpPr>
        <p:grpSpPr bwMode="auto">
          <a:xfrm>
            <a:off x="0" y="2097088"/>
            <a:ext cx="9525000" cy="2016125"/>
            <a:chOff x="0" y="0"/>
            <a:chExt cx="5760" cy="1402"/>
          </a:xfrm>
        </p:grpSpPr>
        <p:sp>
          <p:nvSpPr>
            <p:cNvPr id="36871" name="Rectangle 20">
              <a:extLst>
                <a:ext uri="{FF2B5EF4-FFF2-40B4-BE49-F238E27FC236}">
                  <a16:creationId xmlns:a16="http://schemas.microsoft.com/office/drawing/2014/main" id="{F997604D-EA99-5B5F-140C-17B526CCA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9pPr>
            </a:lstStyle>
            <a:p>
              <a:endParaRPr lang="es-ES" altLang="es-A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6872" name="Group 24">
              <a:extLst>
                <a:ext uri="{FF2B5EF4-FFF2-40B4-BE49-F238E27FC236}">
                  <a16:creationId xmlns:a16="http://schemas.microsoft.com/office/drawing/2014/main" id="{FAF439F4-4667-B36F-1DE0-24187305A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576"/>
              <a:ext cx="5294" cy="826"/>
              <a:chOff x="0" y="576"/>
              <a:chExt cx="5294" cy="826"/>
            </a:xfrm>
          </p:grpSpPr>
          <p:sp>
            <p:nvSpPr>
              <p:cNvPr id="36873" name="Rectangle 21">
                <a:extLst>
                  <a:ext uri="{FF2B5EF4-FFF2-40B4-BE49-F238E27FC236}">
                    <a16:creationId xmlns:a16="http://schemas.microsoft.com/office/drawing/2014/main" id="{E190953F-8581-8863-79C9-96EE6CB67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576"/>
                <a:ext cx="628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pPr algn="ctr"/>
                <a:r>
                  <a:rPr lang="es-ES_tradnl" altLang="es-AR" sz="100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S_tradnl" altLang="es-AR" sz="600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r>
                  <a:rPr lang="es-ES_tradnl" altLang="es-AR" sz="100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                  </a:t>
                </a:r>
                <a:endParaRPr lang="es-ES_tradnl" altLang="es-AR" sz="1400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s-ES_tradnl" altLang="es-AR" sz="1000">
                  <a:solidFill>
                    <a:srgbClr val="00008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74" name="Rectangle 23">
                <a:extLst>
                  <a:ext uri="{FF2B5EF4-FFF2-40B4-BE49-F238E27FC236}">
                    <a16:creationId xmlns:a16="http://schemas.microsoft.com/office/drawing/2014/main" id="{40823423-4F41-C6A1-B775-28BAD00AE1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576"/>
                <a:ext cx="4666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902030302020204" pitchFamily="66" charset="0"/>
                  </a:defRPr>
                </a:lvl9pPr>
              </a:lstStyle>
              <a:p>
                <a:endParaRPr lang="es-ES" altLang="es-AR" sz="2400">
                  <a:latin typeface="Times New Roman" panose="02020603050405020304" pitchFamily="18" charset="0"/>
                </a:endParaRPr>
              </a:p>
            </p:txBody>
          </p:sp>
        </p:grpSp>
      </p:grpSp>
      <p:pic>
        <p:nvPicPr>
          <p:cNvPr id="36869" name="Picture 26" descr="http://www.dr-ramiro-pediatra.com/fotos/babycamina.jpg">
            <a:extLst>
              <a:ext uri="{FF2B5EF4-FFF2-40B4-BE49-F238E27FC236}">
                <a16:creationId xmlns:a16="http://schemas.microsoft.com/office/drawing/2014/main" id="{33CDF480-D4B4-B61B-EE61-8A690580B2D7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75" y="1241425"/>
            <a:ext cx="2381250" cy="2898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1" grpId="0" build="p" autoUpdateAnimBg="0" advAuto="10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4D37A14-E04A-F51B-3803-EE8903B3C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QUINCE MESES</a:t>
            </a:r>
            <a:br>
              <a:rPr lang="es-ES" b="1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es-ES" b="1">
              <a:solidFill>
                <a:srgbClr val="004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2F38663-249A-2DD5-2223-4F90281299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379538"/>
            <a:ext cx="3968750" cy="4140200"/>
          </a:xfrm>
        </p:spPr>
        <p:txBody>
          <a:bodyPr/>
          <a:lstStyle/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Camina solo. </a:t>
            </a:r>
            <a:endParaRPr lang="es-MX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 "garabatos" con un crayón. </a:t>
            </a:r>
            <a:endParaRPr lang="es-MX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Sigue órdenes sencillas. </a:t>
            </a:r>
            <a:endParaRPr lang="es-MX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 nombrar un objeto familiar. </a:t>
            </a:r>
            <a:endParaRPr lang="es-MX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 lo que desea, señalándolo. </a:t>
            </a:r>
            <a:endParaRPr lang="es-MX" altLang="es-AR" sz="24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altLang="es-AR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Abraza a sus padres. </a:t>
            </a:r>
            <a:endParaRPr lang="es-ES" altLang="es-AR" sz="2400">
              <a:cs typeface="Times New Roman" panose="02020603050405020304" pitchFamily="18" charset="0"/>
            </a:endParaRPr>
          </a:p>
          <a:p>
            <a:endParaRPr lang="es-ES" altLang="es-AR" sz="2400"/>
          </a:p>
        </p:txBody>
      </p:sp>
      <p:pic>
        <p:nvPicPr>
          <p:cNvPr id="37892" name="Picture 7" descr="http://www.dr-ramiro-pediatra.com/fotos/window.JPG">
            <a:extLst>
              <a:ext uri="{FF2B5EF4-FFF2-40B4-BE49-F238E27FC236}">
                <a16:creationId xmlns:a16="http://schemas.microsoft.com/office/drawing/2014/main" id="{9494AF34-53BB-9460-7724-87B02E11B84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2492375"/>
            <a:ext cx="3968750" cy="2327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 advAuto="1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C7332A0-5C06-CF46-DC63-FF5D528EE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60" y="79862"/>
            <a:ext cx="6480720" cy="10525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br>
              <a:rPr lang="es-ES" altLang="es-AR" sz="11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s-ES" altLang="es-AR" sz="11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s-ES" altLang="es-AR" sz="46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es-ES" altLang="es-AR" sz="4600" b="1" kern="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Organización Psicomotriz </a:t>
            </a:r>
            <a:br>
              <a:rPr lang="es-ES" altLang="es-AR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s-ES" altLang="es-AR" sz="20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s-ES" altLang="es-AR" sz="2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14538" y="4622801"/>
            <a:ext cx="4968949" cy="37988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indent="406853" defTabSz="828081">
              <a:lnSpc>
                <a:spcPct val="90000"/>
              </a:lnSpc>
              <a:spcBef>
                <a:spcPct val="20000"/>
              </a:spcBef>
            </a:pPr>
            <a:endParaRPr lang="es-ES" sz="2700" b="1" i="1" dirty="0">
              <a:latin typeface="+mn-lt"/>
            </a:endParaRPr>
          </a:p>
          <a:p>
            <a:pPr marL="342900" indent="-342900" defTabSz="82808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2700" dirty="0">
              <a:latin typeface="+mn-lt"/>
            </a:endParaRPr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934846F4-8CC7-15A1-BE83-144529BD2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506" y="1992709"/>
            <a:ext cx="8586215" cy="2268529"/>
          </a:xfrm>
        </p:spPr>
        <p:txBody>
          <a:bodyPr/>
          <a:lstStyle/>
          <a:p>
            <a:pPr marL="0" indent="0" defTabSz="828081">
              <a:lnSpc>
                <a:spcPct val="90000"/>
              </a:lnSpc>
              <a:spcBef>
                <a:spcPct val="20000"/>
              </a:spcBef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proceso complejo en el que a partir de la maduración de los procesos perceptivos y motores dependientes del SNC, es posible la estructuración de la personalidad y la organización cognitiva, permitiendo el acceso al aprendizaje dando lugar a sistemas de pensamiento cada vez más ajustados al mundo compartido. </a:t>
            </a:r>
          </a:p>
          <a:p>
            <a:pPr marL="342900" indent="-342900" defTabSz="82808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sz="2400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dirty="0"/>
          </a:p>
        </p:txBody>
      </p:sp>
      <p:cxnSp>
        <p:nvCxnSpPr>
          <p:cNvPr id="15" name="Conector angular 14">
            <a:extLst>
              <a:ext uri="{FF2B5EF4-FFF2-40B4-BE49-F238E27FC236}">
                <a16:creationId xmlns:a16="http://schemas.microsoft.com/office/drawing/2014/main" id="{E4377B8B-DE5A-2D3F-C139-021374FFAE3F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968277" y="1326199"/>
            <a:ext cx="891703" cy="504056"/>
          </a:xfrm>
          <a:prstGeom prst="bentConnector3">
            <a:avLst/>
          </a:prstGeom>
          <a:ln w="38100">
            <a:solidFill>
              <a:srgbClr val="0070C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5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8FA78F70-1B4C-EA26-BA36-AE541F89C4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DIECIOCHO MESES</a:t>
            </a:r>
            <a:r>
              <a:rPr lang="es-ES">
                <a:solidFill>
                  <a:srgbClr val="004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br>
              <a:rPr lang="es-E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es-ES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35D5EA5-ADC4-13A3-73EF-A5E12B9E4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altLang="es-AR" sz="2800" b="1">
                <a:latin typeface="Arial" panose="020B0604020202020204" pitchFamily="34" charset="0"/>
                <a:cs typeface="Arial" panose="020B0604020202020204" pitchFamily="34" charset="0"/>
              </a:rPr>
              <a:t>Corre torpemente. </a:t>
            </a:r>
          </a:p>
          <a:p>
            <a:r>
              <a:rPr lang="es-ES_tradnl" altLang="es-AR" sz="2800" b="1">
                <a:latin typeface="Arial" panose="020B0604020202020204" pitchFamily="34" charset="0"/>
                <a:cs typeface="Arial" panose="020B0604020202020204" pitchFamily="34" charset="0"/>
              </a:rPr>
              <a:t>Se sienta en una silla bajita. </a:t>
            </a:r>
          </a:p>
          <a:p>
            <a:r>
              <a:rPr lang="es-ES_tradnl" altLang="es-AR" sz="2800" b="1">
                <a:latin typeface="Arial" panose="020B0604020202020204" pitchFamily="34" charset="0"/>
                <a:cs typeface="Arial" panose="020B0604020202020204" pitchFamily="34" charset="0"/>
              </a:rPr>
              <a:t>Sube escaleras con ayuda. </a:t>
            </a:r>
          </a:p>
          <a:p>
            <a:r>
              <a:rPr lang="es-ES_tradnl" altLang="es-AR" sz="2800" b="1">
                <a:latin typeface="Arial" panose="020B0604020202020204" pitchFamily="34" charset="0"/>
                <a:cs typeface="Arial" panose="020B0604020202020204" pitchFamily="34" charset="0"/>
              </a:rPr>
              <a:t>Utiliza aproximadamente diez palabras. </a:t>
            </a:r>
          </a:p>
          <a:p>
            <a:r>
              <a:rPr lang="es-ES_tradnl" altLang="es-AR" sz="2800" b="1">
                <a:latin typeface="Arial" panose="020B0604020202020204" pitchFamily="34" charset="0"/>
                <a:cs typeface="Arial" panose="020B0604020202020204" pitchFamily="34" charset="0"/>
              </a:rPr>
              <a:t>Identifica una o más partes de su cuerpo. </a:t>
            </a:r>
          </a:p>
          <a:p>
            <a:r>
              <a:rPr lang="es-ES_tradnl" altLang="es-AR" sz="2800" b="1">
                <a:latin typeface="Arial" panose="020B0604020202020204" pitchFamily="34" charset="0"/>
                <a:cs typeface="Arial" panose="020B0604020202020204" pitchFamily="34" charset="0"/>
              </a:rPr>
              <a:t>Come solo. </a:t>
            </a:r>
          </a:p>
          <a:p>
            <a:r>
              <a:rPr lang="es-ES_tradnl" altLang="es-AR" sz="2800" b="1">
                <a:latin typeface="Arial" panose="020B0604020202020204" pitchFamily="34" charset="0"/>
                <a:cs typeface="Arial" panose="020B0604020202020204" pitchFamily="34" charset="0"/>
              </a:rPr>
              <a:t>Besa a sus padres.</a:t>
            </a:r>
            <a:r>
              <a:rPr lang="es-ES_tradnl" altLang="es-AR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A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 advAuto="100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>
            <a:extLst>
              <a:ext uri="{FF2B5EF4-FFF2-40B4-BE49-F238E27FC236}">
                <a16:creationId xmlns:a16="http://schemas.microsoft.com/office/drawing/2014/main" id="{1D09EBD0-BCE7-29AD-898F-826A9BC3B6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99425" cy="798513"/>
          </a:xfrm>
        </p:spPr>
        <p:txBody>
          <a:bodyPr/>
          <a:lstStyle/>
          <a:p>
            <a:pPr>
              <a:defRPr/>
            </a:pPr>
            <a:r>
              <a:rPr lang="es-ES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DOS AÑOS</a:t>
            </a:r>
          </a:p>
        </p:txBody>
      </p:sp>
      <p:sp>
        <p:nvSpPr>
          <p:cNvPr id="69635" name="Rectangle 1027">
            <a:extLst>
              <a:ext uri="{FF2B5EF4-FFF2-40B4-BE49-F238E27FC236}">
                <a16:creationId xmlns:a16="http://schemas.microsoft.com/office/drawing/2014/main" id="{2A1AD24A-09CF-A747-3A46-FB439DF3A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99425" cy="372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 bien. 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Sube y baja escaleras de uno en uno. 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Abre las puertas.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“Escala" los muebles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"Garabatea" círculos. 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Contesta al pedir su nombre. 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lava las manos. 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 utilizar una cuchara. </a:t>
            </a:r>
          </a:p>
          <a:p>
            <a:pPr>
              <a:lnSpc>
                <a:spcPct val="90000"/>
              </a:lnSpc>
            </a:pPr>
            <a:r>
              <a:rPr lang="es-ES_tradnl" altLang="es-AR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vocabulario ha aumentado y tiene capacidad para expresar sus ideas y deseos.</a:t>
            </a:r>
            <a:r>
              <a:rPr lang="es-ES_tradnl" altLang="es-AR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altLang="es-AR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 advAuto="100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E0F2634-382E-47F1-7686-D8AB1723C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276225"/>
            <a:ext cx="8099425" cy="866775"/>
          </a:xfrm>
        </p:spPr>
        <p:txBody>
          <a:bodyPr/>
          <a:lstStyle/>
          <a:p>
            <a:pPr>
              <a:defRPr/>
            </a:pPr>
            <a:r>
              <a:rPr lang="es-MX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ANAMNESIS </a:t>
            </a:r>
            <a:br>
              <a:rPr lang="es-MX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s-MX" sz="3600" b="1">
                <a:solidFill>
                  <a:srgbClr val="006666"/>
                </a:solidFill>
                <a:latin typeface="Comic Sans MS" pitchFamily="66" charset="0"/>
              </a:rPr>
              <a:t> </a:t>
            </a: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2 primeros meses</a:t>
            </a:r>
            <a:endParaRPr lang="es-ES" b="1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8A684E8-E95C-10B4-BA7C-F8C0C52535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99425" cy="4070350"/>
          </a:xfrm>
        </p:spPr>
        <p:txBody>
          <a:bodyPr/>
          <a:lstStyle/>
          <a:p>
            <a:pPr>
              <a:lnSpc>
                <a:spcPct val="95000"/>
              </a:lnSpc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MOTOR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¿Va consiguiendo un sostén estable de la cabeza?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¿Succiona y deglute bien?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¿Manotea y patalea abundante y armónicamente? 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¿Es excesivamente blando o rígido?</a:t>
            </a:r>
          </a:p>
          <a:p>
            <a:pPr>
              <a:lnSpc>
                <a:spcPct val="95000"/>
              </a:lnSpc>
              <a:buFontTx/>
              <a:buNone/>
              <a:defRPr/>
            </a:pPr>
            <a:endParaRPr lang="es-ES_tradnl" sz="2400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SENSORIAL </a:t>
            </a:r>
          </a:p>
          <a:p>
            <a:pPr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¿Sigue con la mirada?</a:t>
            </a:r>
          </a:p>
          <a:p>
            <a:pPr>
              <a:lnSpc>
                <a:spcPct val="95000"/>
              </a:lnSpc>
              <a:buFont typeface="Wingdings" pitchFamily="2" charset="2"/>
              <a:buNone/>
              <a:defRPr/>
            </a:pPr>
            <a:endParaRPr lang="es-ES_tradnl" sz="2400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PSICO-SOCIAL</a:t>
            </a: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  ¿Sonríe ante el rostro de las personas?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5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 advAuto="100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772994C-9F33-3C0C-9503-C5272AB3C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8099425" cy="1587500"/>
          </a:xfrm>
        </p:spPr>
        <p:txBody>
          <a:bodyPr/>
          <a:lstStyle/>
          <a:p>
            <a:pPr>
              <a:defRPr/>
            </a:pP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4-5 meses</a:t>
            </a:r>
            <a:b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es-ES" b="1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B00AA55-D7F6-FA19-35E1-C9508CDA94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758825"/>
            <a:ext cx="8177212" cy="517525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MOTOR</a:t>
            </a: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¿Comienza a llevar las manos voluntariamente hacia los objetos que llaman su atención para tomarlos? </a:t>
            </a:r>
          </a:p>
          <a:p>
            <a:pPr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¿Utiliza indistintamente ambas manos o, por el contrario, muestra particular preferencia por una de ellas?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SENSORIAL </a:t>
            </a:r>
          </a:p>
          <a:p>
            <a:pPr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¿Vuelve la cabeza hacia el lado desde donde se le llama suavemente, o hacia el sonajero?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PSICO-SOCIAL </a:t>
            </a:r>
          </a:p>
          <a:p>
            <a:pPr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¿Le interesan las personas y los objetos del entorno?</a:t>
            </a:r>
          </a:p>
          <a:p>
            <a:pPr>
              <a:buFontTx/>
              <a:buNone/>
              <a:defRPr/>
            </a:pPr>
            <a:endParaRPr lang="es-ES_tradnl" sz="2400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endParaRPr lang="es-E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utoUpdateAnimBg="0"/>
      <p:bldP spid="56323" grpId="0" build="p" autoUpdateAnimBg="0" advAuto="100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84038C9-A6EB-3A66-F09B-F7DC2DECC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8099425" cy="914400"/>
          </a:xfrm>
        </p:spPr>
        <p:txBody>
          <a:bodyPr/>
          <a:lstStyle/>
          <a:p>
            <a:pPr>
              <a:defRPr/>
            </a:pP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7</a:t>
            </a:r>
            <a: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meses</a:t>
            </a:r>
            <a:endParaRPr lang="es-ES" b="1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B22CF58-E0A8-5BA1-74F4-3D3D62932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8099425" cy="40703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MOTOR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¿Se mantiene sentado sin apoyo durante 1 minuto?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¿Es capaz de dar la vuelta completa en la cama?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_tradnl" sz="2400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SENSORIAL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¿Sus ojos son paralelos, o se tuerce habitualmente alguno?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s-ES_tradnl" sz="2400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PSICO-SOCIAL</a:t>
            </a: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¿Hace ademán para que le tomen en brazos?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¿Sonríe ante las personas?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_tradnl" sz="2400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sz="24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LENGUAJE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s-ES_tradnl" sz="24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¿Su balbuceo es abundante?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s-ES_tradnl" sz="2400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 advAuto="100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C6F9016-704A-56FB-0B95-7013B6D1AC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99425" cy="914400"/>
          </a:xfrm>
        </p:spPr>
        <p:txBody>
          <a:bodyPr/>
          <a:lstStyle/>
          <a:p>
            <a:pPr>
              <a:defRPr/>
            </a:pP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10 meses</a:t>
            </a:r>
            <a:b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</a:br>
            <a:endParaRPr lang="es-ES" b="1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9B16D805-CD90-12FF-49D0-775AFBD1F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838200"/>
            <a:ext cx="8099425" cy="4681538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MOTOR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¿Se mantiene de pie, aun con ligera ayuda, dando pequeños saltitos, sin excesiva rigidez de las piernas, sin cruzar las piernas, sin apoyar exclusivamente la punta de los pies?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¿Es capaz de tomar un objeto entre el pulgar y el índice en forma de pinza, o lo hace con toda la mano?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¿Utiliza por igual ambas manos?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 advAuto="100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3C56382-E670-CB01-E8C3-3162B831E4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10 meses</a:t>
            </a:r>
            <a:b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endParaRPr lang="es-ES" b="1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8B257F5-9A01-7FCC-3CB0-FD93D3B229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241425"/>
            <a:ext cx="8099425" cy="4278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_tradnl" b="1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SOCIAL</a:t>
            </a:r>
            <a: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¿Comienza a mostrar señales de extrañeza ante las personas ajenas a su medio familiar o es indiferente a ello?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_tradnl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s-ES_tradnl" b="1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LENGUAJE</a:t>
            </a:r>
            <a: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¿En sus balbuceos, comienza a emitir algunos sonidos similares a los de la lengua materna?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 advAuto="100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5235CFC6-71F5-7A9E-A9CD-DCE890953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99425" cy="1035050"/>
          </a:xfrm>
        </p:spPr>
        <p:txBody>
          <a:bodyPr/>
          <a:lstStyle/>
          <a:p>
            <a:pPr>
              <a:defRPr/>
            </a:pP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14 meses</a:t>
            </a:r>
            <a:b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endParaRPr lang="es-ES" b="1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B48FD4E-C8C7-2FE6-0410-DF5A7D1DC0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103313"/>
            <a:ext cx="8355012" cy="44164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MOTOR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¿Es capaz de caminar solo?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¿Arrastra la punta de algún pie al dar el paso?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COGNITIVA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¿Busca con la mirada un objeto que le apetece, aunque se le esconda de su vista?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LENGUAJE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¿Pronuncia alguna palabra refiriéndose claramente a una persona u objeto concretos?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19" grpId="0" build="p" autoUpdateAnimBg="0" advAuto="100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141D045-F1C6-4400-238D-9F50D3090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99425" cy="914400"/>
          </a:xfrm>
        </p:spPr>
        <p:txBody>
          <a:bodyPr/>
          <a:lstStyle/>
          <a:p>
            <a:pPr>
              <a:defRPr/>
            </a:pP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18-20 meses</a:t>
            </a:r>
            <a:b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</a:br>
            <a:endParaRPr lang="es-ES" b="1">
              <a:solidFill>
                <a:srgbClr val="0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6D78BA4-A2D9-6E1C-459C-3F75750F76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99425" cy="41402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COGNITIVO-MOTOR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¿Sabe usar la cuchara y el vaso?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 ¿Juega con objetos? (coches, muñecas) Juego simbólico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PSICO - SOCIAL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¿Señala con el índice lo que quiere?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s-ES_tradnl" sz="2800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LENGUAJE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¿Entiende más palabras que las que dice? </a:t>
            </a:r>
          </a:p>
          <a:p>
            <a:pPr>
              <a:buFontTx/>
              <a:buNone/>
              <a:defRPr/>
            </a:pPr>
            <a:r>
              <a:rPr lang="es-ES_tradnl" sz="2800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¿Combina 2 palabras diferentes?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 advAuto="100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A8CB96B-E6CB-96C4-DEB0-0D661D11B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099425" cy="1035050"/>
          </a:xfrm>
        </p:spPr>
        <p:txBody>
          <a:bodyPr/>
          <a:lstStyle/>
          <a:p>
            <a:pPr>
              <a:defRPr/>
            </a:pPr>
            <a:r>
              <a:rPr lang="es-ES_tradnl" sz="36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30-36 meses</a:t>
            </a:r>
            <a:r>
              <a:rPr lang="es-ES"/>
              <a:t> 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6BF4121-097A-5A60-8017-A972D03D5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99425" cy="40020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MOTOR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¿Cómo corre?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_tradnl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 COGNITIVO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¿Conoce 5 partes del cuerpo?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b="1">
                <a:solidFill>
                  <a:srgbClr val="000080"/>
                </a:solidFill>
                <a:latin typeface="Arial" pitchFamily="34" charset="0"/>
                <a:cs typeface="Times New Roman" pitchFamily="18" charset="0"/>
              </a:rPr>
              <a:t>¿Intenta usar el lápiz?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s-ES_tradnl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s-ES_tradnl" b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Times New Roman" pitchFamily="18" charset="0"/>
              </a:rPr>
              <a:t> LENGUAJE</a:t>
            </a:r>
            <a:endParaRPr lang="es-ES_tradnl" b="1">
              <a:solidFill>
                <a:srgbClr val="000080"/>
              </a:solidFill>
              <a:latin typeface="Arial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s-ES_tradnl" b="1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t> ¿Hace frases con sujeto-verbo-complemento?</a:t>
            </a:r>
            <a:r>
              <a:rPr lang="es-ES"/>
              <a:t> </a:t>
            </a:r>
          </a:p>
          <a:p>
            <a:pPr>
              <a:lnSpc>
                <a:spcPct val="90000"/>
              </a:lnSpc>
              <a:defRPr/>
            </a:pPr>
            <a:endParaRPr lang="es-ES"/>
          </a:p>
          <a:p>
            <a:pPr>
              <a:lnSpc>
                <a:spcPct val="90000"/>
              </a:lnSpc>
              <a:defRPr/>
            </a:pPr>
            <a:endParaRPr lang="es-ES"/>
          </a:p>
          <a:p>
            <a:pPr>
              <a:lnSpc>
                <a:spcPct val="90000"/>
              </a:lnSpc>
              <a:defRPr/>
            </a:pPr>
            <a:endParaRPr lang="es-ES"/>
          </a:p>
          <a:p>
            <a:pPr>
              <a:lnSpc>
                <a:spcPct val="90000"/>
              </a:lnSpc>
              <a:defRPr/>
            </a:pPr>
            <a:endParaRPr lang="es-ES"/>
          </a:p>
          <a:p>
            <a:pPr>
              <a:lnSpc>
                <a:spcPct val="90000"/>
              </a:lnSpc>
              <a:defRPr/>
            </a:pPr>
            <a:endParaRPr lang="es-ES"/>
          </a:p>
          <a:p>
            <a:pPr>
              <a:lnSpc>
                <a:spcPct val="90000"/>
              </a:lnSpc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67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DA59408-EBD0-0328-EF14-EE9432E3A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A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altLang="es-AR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esarrollo</a:t>
            </a:r>
            <a:r>
              <a:rPr lang="es-ES" altLang="es-A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altLang="es-A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altLang="es-AR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sicomotor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78197A3-5BDC-69A2-96E4-A4B82DE71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1793875"/>
            <a:ext cx="8514208" cy="37258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s-ES" altLang="es-AR" sz="2800" b="1" dirty="0">
                <a:latin typeface="Comic Sans MS" panose="030F0902030302020204" pitchFamily="66" charset="0"/>
              </a:rPr>
              <a:t> </a:t>
            </a:r>
            <a:r>
              <a:rPr lang="es-ES" altLang="es-A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término desarrollo psicomotor designa la adquisición de habilidades que se observa en el niño de forma continua durante toda la infancia. Corresponde tanto a la maduración de las estructuras nerviosas (cerebro, médula, nervios y músculos...) como al aprendizaje que el bebé -luego niño- hace descubriéndose a sí mismo y al mundo que le rodea.</a:t>
            </a:r>
            <a:endParaRPr lang="es-MX" altLang="es-AR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es-MX" altLang="es-AR" sz="2800" dirty="0"/>
              <a:t>             </a:t>
            </a:r>
            <a:r>
              <a:rPr lang="es-MX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 Juan Narbona García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es-MX" altLang="es-AR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Univ. de Navarra</a:t>
            </a:r>
            <a:endParaRPr lang="es-ES" altLang="es-A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 advAuto="100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2E90C-909A-2EDA-8BA0-6EFF19DB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AR" sz="44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Trastorno específico del desarrollo psicomotor</a:t>
            </a:r>
            <a:endParaRPr lang="es-ES_trad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20B7C-1707-B236-2E95-1F31975CF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AR" b="0" i="0" dirty="0">
                <a:solidFill>
                  <a:srgbClr val="202124"/>
                </a:solidFill>
                <a:effectLst/>
                <a:latin typeface="Google Sans"/>
              </a:rPr>
              <a:t>El Trastorno Específico del Desarrollo Psicomotor es el </a:t>
            </a:r>
            <a:r>
              <a:rPr lang="es-AR" b="0" i="0" dirty="0">
                <a:solidFill>
                  <a:srgbClr val="040C28"/>
                </a:solidFill>
                <a:effectLst/>
                <a:latin typeface="Google Sans"/>
              </a:rPr>
              <a:t>retraso del desarrollo de la coordinación de los movimientos, que no puede explicarse por un retraso intelectual general o por un trastorno neurológico específico, congénito o adquirido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725313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9D11944-ED47-EAED-6F1F-92E9193E9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altLang="es-AR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s-ES" altLang="es-AR" sz="4000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Trastorno específico del desarrollo psicomotor</a:t>
            </a:r>
            <a:br>
              <a:rPr lang="es-ES" altLang="es-AR" sz="4000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endParaRPr lang="es-ES" altLang="es-AR" sz="40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4C86C0-620D-EF19-B5D0-FFF701D0A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altLang="es-AR" sz="3200" dirty="0">
                <a:latin typeface="Calibri" panose="020F0502020204030204" pitchFamily="34" charset="0"/>
                <a:cs typeface="Calibri" panose="020F0502020204030204" pitchFamily="34" charset="0"/>
              </a:rPr>
              <a:t>INCLUYE</a:t>
            </a:r>
            <a:endParaRPr lang="es-ES_trad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163FBDB-B1BD-AB44-086E-9ADC27800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" y="1970088"/>
            <a:ext cx="4208463" cy="3990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s-AR" sz="2400" dirty="0">
                <a:latin typeface="Comic Sans MS" panose="030F0902030302020204" pitchFamily="66" charset="0"/>
                <a:cs typeface="Times New Roman" panose="02020603050405020304" pitchFamily="18" charset="0"/>
              </a:rPr>
              <a:t>Síndrome del niño torpe. </a:t>
            </a:r>
            <a:endParaRPr lang="es-ES" altLang="es-AR" dirty="0"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s-AR" sz="2400" dirty="0">
                <a:latin typeface="Comic Sans MS" panose="030F0902030302020204" pitchFamily="66" charset="0"/>
                <a:cs typeface="Times New Roman" panose="02020603050405020304" pitchFamily="18" charset="0"/>
              </a:rPr>
              <a:t>Dispraxia del desarrollo. </a:t>
            </a:r>
            <a:endParaRPr lang="es-ES" altLang="es-AR" dirty="0"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s-AR" sz="2400" dirty="0">
                <a:latin typeface="Comic Sans MS" panose="030F0902030302020204" pitchFamily="66" charset="0"/>
                <a:cs typeface="Times New Roman" panose="02020603050405020304" pitchFamily="18" charset="0"/>
              </a:rPr>
              <a:t>Trastorno del desarrollo de la coordinación.</a:t>
            </a:r>
            <a:endParaRPr lang="es-MX" altLang="es-AR" sz="2400" dirty="0">
              <a:latin typeface="Comic Sans MS" panose="030F0902030302020204" pitchFamily="66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br>
              <a:rPr lang="es-ES" altLang="es-AR" sz="2400" dirty="0">
                <a:latin typeface="Comic Sans MS" panose="030F0902030302020204" pitchFamily="66" charset="0"/>
                <a:cs typeface="Times New Roman" panose="02020603050405020304" pitchFamily="18" charset="0"/>
              </a:rPr>
            </a:br>
            <a:endParaRPr lang="es-ES_tradnl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9C4A1F8-327D-542D-2DDF-1A6D6886E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altLang="es-AR" sz="3200" dirty="0">
                <a:latin typeface="Calibri" panose="020F0502020204030204" pitchFamily="34" charset="0"/>
                <a:cs typeface="Calibri" panose="020F0502020204030204" pitchFamily="34" charset="0"/>
              </a:rPr>
              <a:t>          EXCLUYE</a:t>
            </a:r>
            <a:endParaRPr lang="es-ES_tradnl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E86512EB-D332-8FAD-F2B4-426BCD28316E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838700" y="1970088"/>
            <a:ext cx="4210050" cy="39909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s-ES" alt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Incoordinación secundaria a retraso mental </a:t>
            </a:r>
          </a:p>
          <a:p>
            <a:pPr>
              <a:lnSpc>
                <a:spcPct val="90000"/>
              </a:lnSpc>
            </a:pPr>
            <a:r>
              <a:rPr lang="es-ES" alt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Incoordinación secundaria a trastorno          neurológico de diagnóstico específico  </a:t>
            </a:r>
          </a:p>
          <a:p>
            <a:pPr>
              <a:lnSpc>
                <a:spcPct val="90000"/>
              </a:lnSpc>
            </a:pPr>
            <a:r>
              <a:rPr lang="es-ES" altLang="es-AR" sz="2800" dirty="0">
                <a:latin typeface="Calibri" panose="020F0502020204030204" pitchFamily="34" charset="0"/>
                <a:cs typeface="Calibri" panose="020F0502020204030204" pitchFamily="34" charset="0"/>
              </a:rPr>
              <a:t>Alteraciones de la marcha y de la movilidad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63018EAF-5895-3074-A216-E9F8DC2A5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AR" b="1" dirty="0">
                <a:solidFill>
                  <a:schemeClr val="accent6">
                    <a:lumMod val="75000"/>
                  </a:schemeClr>
                </a:solidFill>
              </a:rPr>
              <a:t>Desarrollo psicomotriz</a:t>
            </a:r>
            <a:r>
              <a:rPr lang="es-MX" altLang="es-A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s-ES" altLang="es-A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47" name="AutoShape 3" descr="http://www.zonapediatrica.com/Dibujos/desarrollopsic/f-desarrollo3.gif">
            <a:extLst>
              <a:ext uri="{FF2B5EF4-FFF2-40B4-BE49-F238E27FC236}">
                <a16:creationId xmlns:a16="http://schemas.microsoft.com/office/drawing/2014/main" id="{67AE24A8-CD89-E619-F287-F61E477D13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1875" y="2303463"/>
            <a:ext cx="23812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6148" name="AutoShape 4" descr="http://www.zonapediatrica.com/Dibujos/desarrollopsic/f-desarrollo3.gif">
            <a:extLst>
              <a:ext uri="{FF2B5EF4-FFF2-40B4-BE49-F238E27FC236}">
                <a16:creationId xmlns:a16="http://schemas.microsoft.com/office/drawing/2014/main" id="{2AF4F954-C8F8-CBC5-0583-B05EB01BB8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1875" y="2303463"/>
            <a:ext cx="23812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6149" name="AutoShape 5" descr="http://www.zonapediatrica.com/Dibujos/desarrollopsic/f-desarrollo3.gif">
            <a:extLst>
              <a:ext uri="{FF2B5EF4-FFF2-40B4-BE49-F238E27FC236}">
                <a16:creationId xmlns:a16="http://schemas.microsoft.com/office/drawing/2014/main" id="{5A7E97B1-4721-FA97-FE5C-D2CE98814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1875" y="2303463"/>
            <a:ext cx="23812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6150" name="AutoShape 6" descr="http://www.zonapediatrica.com/Dibujos/desarrollopsic/f-desarrollo3.gif">
            <a:extLst>
              <a:ext uri="{FF2B5EF4-FFF2-40B4-BE49-F238E27FC236}">
                <a16:creationId xmlns:a16="http://schemas.microsoft.com/office/drawing/2014/main" id="{F30B2FF0-7C44-5EA7-6401-FBD982F92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71875" y="2303463"/>
            <a:ext cx="23812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8C363F6F-36B5-315F-CC05-7FEB44B3B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1931988"/>
            <a:ext cx="8856663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A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_tradnl" altLang="es-AR" sz="2400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desarrollo</a:t>
            </a:r>
            <a:r>
              <a:rPr lang="es-ES_tradnl" altLang="es-A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define como el proceso por el cual se van adquiriendo nuevas funciones que  implican mayor amplitud y complejidad.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A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un fenómeno cualitativo y  continuo  hasta llegar a la madurez;  se expresa tanto en lo corporal y  en lo psíquico  como en </a:t>
            </a:r>
            <a:r>
              <a:rPr lang="es-ES_tradnl" altLang="es-AR" sz="24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sociocogntivo</a:t>
            </a:r>
            <a:r>
              <a:rPr lang="es-ES_tradnl" altLang="es-A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altLang="es-AR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Algunos niños son temporalmente más lentos que otros en su desarrollo, sin que esto signifique necesariamente la existencia de retardo psicomotor. </a:t>
            </a:r>
            <a:br>
              <a:rPr lang="es-ES_tradnl" altLang="es-A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_tradnl" altLang="es-A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altLang="es-AR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050">
            <a:extLst>
              <a:ext uri="{FF2B5EF4-FFF2-40B4-BE49-F238E27FC236}">
                <a16:creationId xmlns:a16="http://schemas.microsoft.com/office/drawing/2014/main" id="{5A6DA0E0-838E-3891-647F-C9BD3C89A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0" y="2484438"/>
            <a:ext cx="763588" cy="1100137"/>
          </a:xfrm>
          <a:prstGeom prst="curvedLeftArrow">
            <a:avLst>
              <a:gd name="adj1" fmla="val 28815"/>
              <a:gd name="adj2" fmla="val 57630"/>
              <a:gd name="adj3" fmla="val 33333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7171" name="AutoShape 2051">
            <a:extLst>
              <a:ext uri="{FF2B5EF4-FFF2-40B4-BE49-F238E27FC236}">
                <a16:creationId xmlns:a16="http://schemas.microsoft.com/office/drawing/2014/main" id="{26C96681-F722-D39D-57A5-16570CEDE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663" y="2552700"/>
            <a:ext cx="765175" cy="1100138"/>
          </a:xfrm>
          <a:prstGeom prst="curvedRightArrow">
            <a:avLst>
              <a:gd name="adj1" fmla="val 28755"/>
              <a:gd name="adj2" fmla="val 57510"/>
              <a:gd name="adj3" fmla="val 33333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7172" name="AutoShape 2053">
            <a:extLst>
              <a:ext uri="{FF2B5EF4-FFF2-40B4-BE49-F238E27FC236}">
                <a16:creationId xmlns:a16="http://schemas.microsoft.com/office/drawing/2014/main" id="{C2DEF2CC-8D79-99CF-AD56-67773D9795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0" y="4692650"/>
            <a:ext cx="1270000" cy="550863"/>
          </a:xfrm>
          <a:prstGeom prst="curvedUpArrow">
            <a:avLst>
              <a:gd name="adj1" fmla="val 46109"/>
              <a:gd name="adj2" fmla="val 92219"/>
              <a:gd name="adj3" fmla="val 33333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/>
          </a:p>
        </p:txBody>
      </p:sp>
      <p:sp>
        <p:nvSpPr>
          <p:cNvPr id="7173" name="Text Box 2054">
            <a:extLst>
              <a:ext uri="{FF2B5EF4-FFF2-40B4-BE49-F238E27FC236}">
                <a16:creationId xmlns:a16="http://schemas.microsoft.com/office/drawing/2014/main" id="{B2A96EDD-A810-5FD2-B4CC-110D0DC02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75" y="4113213"/>
            <a:ext cx="2063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/>
              <a:t>Desarrollo</a:t>
            </a:r>
            <a:endParaRPr lang="es-ES" altLang="es-AR"/>
          </a:p>
        </p:txBody>
      </p:sp>
      <p:sp>
        <p:nvSpPr>
          <p:cNvPr id="7174" name="Text Box 2057">
            <a:extLst>
              <a:ext uri="{FF2B5EF4-FFF2-40B4-BE49-F238E27FC236}">
                <a16:creationId xmlns:a16="http://schemas.microsoft.com/office/drawing/2014/main" id="{504A1274-5BC9-C14E-A922-3FE9A1B3C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2001838"/>
            <a:ext cx="24590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/>
              <a:t>Maduración </a:t>
            </a:r>
            <a:endParaRPr lang="es-ES" altLang="es-AR"/>
          </a:p>
        </p:txBody>
      </p:sp>
      <p:sp>
        <p:nvSpPr>
          <p:cNvPr id="7175" name="Text Box 2058">
            <a:extLst>
              <a:ext uri="{FF2B5EF4-FFF2-40B4-BE49-F238E27FC236}">
                <a16:creationId xmlns:a16="http://schemas.microsoft.com/office/drawing/2014/main" id="{D58E5413-774F-8FBD-07BD-92D50614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913" y="3381375"/>
            <a:ext cx="270033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AR"/>
          </a:p>
        </p:txBody>
      </p:sp>
      <p:sp>
        <p:nvSpPr>
          <p:cNvPr id="7176" name="Text Box 2059">
            <a:extLst>
              <a:ext uri="{FF2B5EF4-FFF2-40B4-BE49-F238E27FC236}">
                <a16:creationId xmlns:a16="http://schemas.microsoft.com/office/drawing/2014/main" id="{2C64FF9E-D6E6-ECF2-6C32-291E20D62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1952625"/>
            <a:ext cx="30162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s-MX" altLang="es-AR"/>
              <a:t>   Crecimiento </a:t>
            </a:r>
            <a:endParaRPr lang="es-ES" altLang="es-AR"/>
          </a:p>
        </p:txBody>
      </p:sp>
      <p:sp>
        <p:nvSpPr>
          <p:cNvPr id="7177" name="AutoShape 2061">
            <a:extLst>
              <a:ext uri="{FF2B5EF4-FFF2-40B4-BE49-F238E27FC236}">
                <a16:creationId xmlns:a16="http://schemas.microsoft.com/office/drawing/2014/main" id="{FCC58615-C76A-18E7-CFB7-D286B2ABC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828675"/>
            <a:ext cx="1984375" cy="896938"/>
          </a:xfrm>
          <a:prstGeom prst="curvedDownArrow">
            <a:avLst>
              <a:gd name="adj1" fmla="val 44248"/>
              <a:gd name="adj2" fmla="val 88496"/>
              <a:gd name="adj3" fmla="val 33333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endParaRPr lang="es-ES" altLang="es-A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78" name="Text Box 2062">
            <a:extLst>
              <a:ext uri="{FF2B5EF4-FFF2-40B4-BE49-F238E27FC236}">
                <a16:creationId xmlns:a16="http://schemas.microsoft.com/office/drawing/2014/main" id="{A50F18FE-9F6D-D0E7-5913-D1396F476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2690813"/>
            <a:ext cx="33337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es-ES" altLang="es-AR"/>
          </a:p>
        </p:txBody>
      </p:sp>
      <p:sp>
        <p:nvSpPr>
          <p:cNvPr id="7179" name="Text Box 2063">
            <a:extLst>
              <a:ext uri="{FF2B5EF4-FFF2-40B4-BE49-F238E27FC236}">
                <a16:creationId xmlns:a16="http://schemas.microsoft.com/office/drawing/2014/main" id="{7465650A-5D58-D0B5-67F0-C1C9B5E81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38" y="2760663"/>
            <a:ext cx="595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s-MX" altLang="es-AR" sz="3200" b="1"/>
              <a:t> Aprendizaje - Conducta </a:t>
            </a:r>
            <a:endParaRPr lang="es-ES" altLang="es-AR" sz="32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E298CD7A-B580-91A2-B035-43DC2D88C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Maduración</a:t>
            </a:r>
            <a:r>
              <a:rPr lang="es-MX" sz="4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s-ES" sz="4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7830" name="Rectangle 6">
            <a:extLst>
              <a:ext uri="{FF2B5EF4-FFF2-40B4-BE49-F238E27FC236}">
                <a16:creationId xmlns:a16="http://schemas.microsoft.com/office/drawing/2014/main" id="{5B81CCBE-6CD9-5BEE-BB89-1CF1ADEDE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1931988"/>
            <a:ext cx="7540625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9pPr>
          </a:lstStyle>
          <a:p>
            <a:r>
              <a:rPr lang="es-ES_tradnl" altLang="es-AR" sz="3200" b="1" dirty="0">
                <a:cs typeface="Times New Roman" panose="02020603050405020304" pitchFamily="18" charset="0"/>
              </a:rPr>
              <a:t>“Maduración es el conjunto de </a:t>
            </a:r>
          </a:p>
          <a:p>
            <a:endParaRPr lang="es-ES_tradnl" altLang="es-AR" sz="3200" b="1" dirty="0">
              <a:cs typeface="Times New Roman" panose="02020603050405020304" pitchFamily="18" charset="0"/>
            </a:endParaRPr>
          </a:p>
          <a:p>
            <a:r>
              <a:rPr lang="es-ES_tradnl" altLang="es-AR" sz="3200" b="1" dirty="0">
                <a:cs typeface="Times New Roman" panose="02020603050405020304" pitchFamily="18" charset="0"/>
              </a:rPr>
              <a:t>transformaciones que sufren los</a:t>
            </a:r>
          </a:p>
          <a:p>
            <a:endParaRPr lang="es-ES_tradnl" altLang="es-AR" sz="3200" b="1" dirty="0">
              <a:cs typeface="Times New Roman" panose="02020603050405020304" pitchFamily="18" charset="0"/>
            </a:endParaRPr>
          </a:p>
          <a:p>
            <a:r>
              <a:rPr lang="es-ES_tradnl" altLang="es-AR" sz="3200" b="1" dirty="0">
                <a:cs typeface="Times New Roman" panose="02020603050405020304" pitchFamily="18" charset="0"/>
              </a:rPr>
              <a:t> organismos o algunas de sus </a:t>
            </a:r>
          </a:p>
          <a:p>
            <a:endParaRPr lang="es-ES_tradnl" altLang="es-AR" sz="3200" b="1" dirty="0">
              <a:cs typeface="Times New Roman" panose="02020603050405020304" pitchFamily="18" charset="0"/>
            </a:endParaRPr>
          </a:p>
          <a:p>
            <a:r>
              <a:rPr lang="es-ES_tradnl" altLang="es-AR" sz="3200" b="1" dirty="0">
                <a:cs typeface="Times New Roman" panose="02020603050405020304" pitchFamily="18" charset="0"/>
              </a:rPr>
              <a:t>células hasta alcanzar la plenitud" </a:t>
            </a:r>
          </a:p>
          <a:p>
            <a:endParaRPr lang="es-ES_tradnl" altLang="es-AR" sz="3200" b="1" dirty="0">
              <a:cs typeface="Times New Roman" panose="02020603050405020304" pitchFamily="18" charset="0"/>
            </a:endParaRPr>
          </a:p>
          <a:p>
            <a:endParaRPr lang="es-ES_tradnl" altLang="es-AR" sz="3200" b="1" dirty="0">
              <a:cs typeface="Times New Roman" panose="02020603050405020304" pitchFamily="18" charset="0"/>
            </a:endParaRPr>
          </a:p>
          <a:p>
            <a:endParaRPr lang="es-ES_tradnl" altLang="es-AR" sz="3200" b="1" dirty="0"/>
          </a:p>
        </p:txBody>
      </p:sp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7B01483-193A-C04B-1074-6B14F6A78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EBE5A4B-42CD-5C2B-A82A-AF629E5752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8099425" cy="1035050"/>
          </a:xfrm>
        </p:spPr>
        <p:txBody>
          <a:bodyPr/>
          <a:lstStyle/>
          <a:p>
            <a:pPr>
              <a:defRPr/>
            </a:pPr>
            <a:r>
              <a:rPr lang="es-MX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Desarrollo</a:t>
            </a:r>
            <a:endParaRPr lang="es-E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93978270-FEA6-C356-31D7-F57274757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2788" y="966788"/>
            <a:ext cx="8099425" cy="40703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s-AR">
                <a:latin typeface="Comic Sans MS" panose="030F0902030302020204" pitchFamily="66" charset="0"/>
              </a:rPr>
              <a:t>Fuerza innata de los seres vivos que les hace llegar de formas muy simples a las más complicadas de la especie a través de una serie de cambios progresivos, coherentes y ordenados.</a:t>
            </a:r>
          </a:p>
          <a:p>
            <a:pPr>
              <a:lnSpc>
                <a:spcPct val="90000"/>
              </a:lnSpc>
            </a:pPr>
            <a:endParaRPr lang="es-ES" altLang="es-AR">
              <a:latin typeface="Comic Sans MS" panose="030F09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s-ES" altLang="es-AR">
                <a:latin typeface="Comic Sans MS" panose="030F0902030302020204" pitchFamily="66" charset="0"/>
              </a:rPr>
              <a:t>Incluye los procesos relativos al Sistema Nervioso, abarcando la maduración, pero implica elpsíquico.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 advAuto="100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6586</TotalTime>
  <Words>2319</Words>
  <Application>Microsoft Macintosh PowerPoint</Application>
  <PresentationFormat>Personalizado</PresentationFormat>
  <Paragraphs>331</Paragraphs>
  <Slides>51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62" baseType="lpstr">
      <vt:lpstr>Arial Unicode MS</vt:lpstr>
      <vt:lpstr>Arial</vt:lpstr>
      <vt:lpstr>Arial Narrow</vt:lpstr>
      <vt:lpstr>Calibri</vt:lpstr>
      <vt:lpstr>Comic Sans MS</vt:lpstr>
      <vt:lpstr>Google Sans</vt:lpstr>
      <vt:lpstr>Times New Roman</vt:lpstr>
      <vt:lpstr>Wingdings</vt:lpstr>
      <vt:lpstr>Diseño predeterminado</vt:lpstr>
      <vt:lpstr>Diapositiva</vt:lpstr>
      <vt:lpstr>Image</vt:lpstr>
      <vt:lpstr>Organización Psicomotriz </vt:lpstr>
      <vt:lpstr>Presentación de PowerPoint</vt:lpstr>
      <vt:lpstr>   Organización Psicomotriz   </vt:lpstr>
      <vt:lpstr>Presentación de PowerPoint</vt:lpstr>
      <vt:lpstr>Desarrollo Psicomotor</vt:lpstr>
      <vt:lpstr>Desarrollo psicomotriz </vt:lpstr>
      <vt:lpstr>Presentación de PowerPoint</vt:lpstr>
      <vt:lpstr>Maduración </vt:lpstr>
      <vt:lpstr>Desarrollo</vt:lpstr>
      <vt:lpstr>Crecimiento </vt:lpstr>
      <vt:lpstr>Áreas  Involucradas</vt:lpstr>
      <vt:lpstr>Desarrollo Motor del Lactante</vt:lpstr>
      <vt:lpstr>Evaluación del Desarrollo Motor del Lactante  </vt:lpstr>
      <vt:lpstr>¿QUÉ ES UN REFLEJO?</vt:lpstr>
      <vt:lpstr>REFLEJOS ARCAICOS</vt:lpstr>
      <vt:lpstr>REFLEJOS ARCAICOS</vt:lpstr>
      <vt:lpstr> REFLEJO TÓNICO CERVICAL ASIMÉTRICO</vt:lpstr>
      <vt:lpstr>REFLEJO TÓNICO CERVICAL ASIMÉTRICO</vt:lpstr>
      <vt:lpstr>REFLEJO DE MORO</vt:lpstr>
      <vt:lpstr>REFLEJO DE SUCCIÓN</vt:lpstr>
      <vt:lpstr>REFLEJO DE MARCHA AUTOMÁTICA</vt:lpstr>
      <vt:lpstr>REFLEJO DE PRENSIÓN PALMAR</vt:lpstr>
      <vt:lpstr>REFLEJO DE BABINSKY</vt:lpstr>
      <vt:lpstr>EVOLUCIÓN DE LOS REFLEJOS ARCAICOS</vt:lpstr>
      <vt:lpstr>Presentación de PowerPoint</vt:lpstr>
      <vt:lpstr> PRIMER MES  </vt:lpstr>
      <vt:lpstr> PRIMER MES  </vt:lpstr>
      <vt:lpstr>SEGUNDO MES </vt:lpstr>
      <vt:lpstr>TERCER MES   </vt:lpstr>
      <vt:lpstr>CUARTO MES  </vt:lpstr>
      <vt:lpstr>CUARTO MES  </vt:lpstr>
      <vt:lpstr>QUINTO MES  </vt:lpstr>
      <vt:lpstr>SEXTO MES  </vt:lpstr>
      <vt:lpstr>SÉPTIMO MES</vt:lpstr>
      <vt:lpstr>OCTAVO MES</vt:lpstr>
      <vt:lpstr>NOVENO MES  </vt:lpstr>
      <vt:lpstr>DOCE MESES </vt:lpstr>
      <vt:lpstr>DOCE MESES </vt:lpstr>
      <vt:lpstr>QUINCE MESES </vt:lpstr>
      <vt:lpstr>DIECIOCHO MESES  </vt:lpstr>
      <vt:lpstr>DOS AÑOS</vt:lpstr>
      <vt:lpstr>ANAMNESIS   2 primeros meses</vt:lpstr>
      <vt:lpstr>4-5 meses </vt:lpstr>
      <vt:lpstr>7 meses</vt:lpstr>
      <vt:lpstr>10 meses </vt:lpstr>
      <vt:lpstr>10 meses </vt:lpstr>
      <vt:lpstr>14 meses </vt:lpstr>
      <vt:lpstr>18-20 meses </vt:lpstr>
      <vt:lpstr>30-36 meses </vt:lpstr>
      <vt:lpstr>Trastorno específico del desarrollo psicomotor</vt:lpstr>
      <vt:lpstr> Trastorno específico del desarrollo psicomotor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REFLEJOS ARCAICOS</dc:title>
  <dc:creator>romot</dc:creator>
  <cp:lastModifiedBy>Alicia Risueño</cp:lastModifiedBy>
  <cp:revision>96</cp:revision>
  <dcterms:created xsi:type="dcterms:W3CDTF">2003-03-25T16:15:17Z</dcterms:created>
  <dcterms:modified xsi:type="dcterms:W3CDTF">2024-12-01T14:43:25Z</dcterms:modified>
</cp:coreProperties>
</file>